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304" r:id="rId2"/>
    <p:sldId id="258" r:id="rId3"/>
    <p:sldId id="259" r:id="rId4"/>
    <p:sldId id="260" r:id="rId5"/>
    <p:sldId id="261" r:id="rId6"/>
    <p:sldId id="262" r:id="rId7"/>
    <p:sldId id="263" r:id="rId8"/>
    <p:sldId id="264" r:id="rId9"/>
    <p:sldId id="265" r:id="rId10"/>
    <p:sldId id="267" r:id="rId11"/>
    <p:sldId id="300" r:id="rId12"/>
    <p:sldId id="268" r:id="rId13"/>
    <p:sldId id="269" r:id="rId14"/>
    <p:sldId id="270" r:id="rId15"/>
    <p:sldId id="271" r:id="rId16"/>
    <p:sldId id="272" r:id="rId17"/>
    <p:sldId id="266"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1" r:id="rId35"/>
    <p:sldId id="290" r:id="rId36"/>
    <p:sldId id="292" r:id="rId37"/>
    <p:sldId id="293" r:id="rId38"/>
    <p:sldId id="289" r:id="rId39"/>
    <p:sldId id="294" r:id="rId40"/>
    <p:sldId id="295" r:id="rId41"/>
    <p:sldId id="296" r:id="rId42"/>
    <p:sldId id="297" r:id="rId43"/>
    <p:sldId id="298" r:id="rId44"/>
    <p:sldId id="299" r:id="rId45"/>
    <p:sldId id="302" r:id="rId46"/>
    <p:sldId id="30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83"/>
    <p:restoredTop sz="94646"/>
  </p:normalViewPr>
  <p:slideViewPr>
    <p:cSldViewPr snapToGrid="0" snapToObjects="1">
      <p:cViewPr varScale="1">
        <p:scale>
          <a:sx n="114" d="100"/>
          <a:sy n="114" d="100"/>
        </p:scale>
        <p:origin x="200"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974EC-308E-48AB-BF36-C90EE879B006}" type="datetimeFigureOut">
              <a:rPr lang="en-CA" smtClean="0"/>
              <a:t>2020-10-07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DDC35D-E320-469D-884A-B2BF55859D98}" type="slidenum">
              <a:rPr lang="en-CA" smtClean="0"/>
              <a:t>‹#›</a:t>
            </a:fld>
            <a:endParaRPr lang="en-CA"/>
          </a:p>
        </p:txBody>
      </p:sp>
    </p:spTree>
    <p:extLst>
      <p:ext uri="{BB962C8B-B14F-4D97-AF65-F5344CB8AC3E}">
        <p14:creationId xmlns:p14="http://schemas.microsoft.com/office/powerpoint/2010/main" val="91081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Wednesday, October 7, 2020</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61750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Wednesday, October 7, 2020</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854910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Wednesday, October 7, 2020</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89535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Wednesday, October 7, 2020</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60581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Wednesday, October 7, 2020</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7244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Wednesday, October 7, 2020</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555974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Wednesday, October 7, 2020</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5624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Wednesday, October 7, 2020</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655915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Wednesday, October 7, 2020</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04122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Wednesday, October 7, 2020</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21233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Wednesday, October 7, 2020</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7762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Wednesday, October 7, 2020</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428214951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jerseycityculture.org/jersey-city-mural-arts-program/" TargetMode="External"/><Relationship Id="rId2" Type="http://schemas.openxmlformats.org/officeDocument/2006/relationships/hyperlink" Target="https://hudsonreporter.com/2019/07/12/jersey-city-mural-arts-program-is-a-community-success-story/" TargetMode="External"/><Relationship Id="rId1" Type="http://schemas.openxmlformats.org/officeDocument/2006/relationships/slideLayout" Target="../slideLayouts/slideLayout7.xml"/><Relationship Id="rId6" Type="http://schemas.openxmlformats.org/officeDocument/2006/relationships/hyperlink" Target="https://www.anti-graffiti.org/cities-in-action/mural-programs" TargetMode="External"/><Relationship Id="rId5" Type="http://schemas.openxmlformats.org/officeDocument/2006/relationships/hyperlink" Target="http://www.flagshipprogram.org/" TargetMode="External"/><Relationship Id="rId4" Type="http://schemas.openxmlformats.org/officeDocument/2006/relationships/hyperlink" Target="https://www.abcfoxmontana.com/missoula/school-kids-painting-new-mural-to-combat-graffiti/article_d219a4ee-a8dd-11e9-b543-af436bbc218d.html"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communitybridge.ca/"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communitybridge.ca/index.php/programs-services/community-based-victim-services" TargetMode="External"/><Relationship Id="rId7" Type="http://schemas.openxmlformats.org/officeDocument/2006/relationships/hyperlink" Target="http://communitybridge.ca/index.php/programs-services/family-preservation" TargetMode="External"/><Relationship Id="rId2" Type="http://schemas.openxmlformats.org/officeDocument/2006/relationships/hyperlink" Target="http://communitybridge.ca/index.php/programs-services/babys-best-chance-pregnancy-outreach-program" TargetMode="External"/><Relationship Id="rId1" Type="http://schemas.openxmlformats.org/officeDocument/2006/relationships/slideLayout" Target="../slideLayouts/slideLayout7.xml"/><Relationship Id="rId6" Type="http://schemas.openxmlformats.org/officeDocument/2006/relationships/hyperlink" Target="http://communitybridge.ca/index.php/programs-services/family-advancement-program" TargetMode="External"/><Relationship Id="rId5" Type="http://schemas.openxmlformats.org/officeDocument/2006/relationships/hyperlink" Target="http://communitybridge.ca/index.php/programs-services/domestic-peace-program" TargetMode="External"/><Relationship Id="rId4" Type="http://schemas.openxmlformats.org/officeDocument/2006/relationships/hyperlink" Target="http://communitybridge.ca/index.php/programs-services/daddy-me-program"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communitybridge.ca/index.php/programs-services/strengthening-families-program" TargetMode="External"/><Relationship Id="rId3" Type="http://schemas.openxmlformats.org/officeDocument/2006/relationships/hyperlink" Target="http://communitybridge.ca/index.php/programs-services/homeless-prevention" TargetMode="External"/><Relationship Id="rId7" Type="http://schemas.openxmlformats.org/officeDocument/2006/relationships/hyperlink" Target="http://communitybridge.ca/index.php/programs-services/sexual-abuse-intervention-program" TargetMode="External"/><Relationship Id="rId2" Type="http://schemas.openxmlformats.org/officeDocument/2006/relationships/hyperlink" Target="http://communitybridge.ca/index.php/programs-services/foster-parent-recruitment-retention-and-support-program" TargetMode="External"/><Relationship Id="rId1" Type="http://schemas.openxmlformats.org/officeDocument/2006/relationships/slideLayout" Target="../slideLayouts/slideLayout7.xml"/><Relationship Id="rId6" Type="http://schemas.openxmlformats.org/officeDocument/2006/relationships/hyperlink" Target="http://communitybridge.ca/index.php/programs-services/children-who-witness-abuse" TargetMode="External"/><Relationship Id="rId5" Type="http://schemas.openxmlformats.org/officeDocument/2006/relationships/hyperlink" Target="http://communitybridge.ca/index.php/programs-services/mother-goose-program" TargetMode="External"/><Relationship Id="rId4" Type="http://schemas.openxmlformats.org/officeDocument/2006/relationships/hyperlink" Target="http://communitybridge.ca/index.php/programs-services/programs-servic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communitybridge.ca/index.php/programs-services/teaching-home-support" TargetMode="External"/><Relationship Id="rId7" Type="http://schemas.openxmlformats.org/officeDocument/2006/relationships/hyperlink" Target="http://communitybridge.ca/index.php/programs-services/youth-justice-act-program" TargetMode="External"/><Relationship Id="rId2" Type="http://schemas.openxmlformats.org/officeDocument/2006/relationships/hyperlink" Target="http://communitybridge.ca/index.php/programs-services/supported-independent-living-program-for-youth" TargetMode="External"/><Relationship Id="rId1" Type="http://schemas.openxmlformats.org/officeDocument/2006/relationships/slideLayout" Target="../slideLayouts/slideLayout7.xml"/><Relationship Id="rId6" Type="http://schemas.openxmlformats.org/officeDocument/2006/relationships/hyperlink" Target="http://communitybridge.ca/index.php/programs-services/youth-fort-st.-john-yfsj" TargetMode="External"/><Relationship Id="rId5" Type="http://schemas.openxmlformats.org/officeDocument/2006/relationships/hyperlink" Target="http://communitybridge.ca/index.php/programs-services/womens-outreach-program" TargetMode="External"/><Relationship Id="rId4" Type="http://schemas.openxmlformats.org/officeDocument/2006/relationships/hyperlink" Target="http://communitybridge.ca/index.php/programs-services/womens-counselling-stopping-the-violenc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johnhoward.mb.ca/"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johnhoward.mb.ca/programs-services/reintegration/#clothin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learning-theories.com/maslows-hierarchy-of-needs.html#:~:text=Maslow%E2%80%99s%20Hierarchy%20of%20Needs%20%28often%20represented%20as%20a,higher%20needs%20in%20the%20form%20of%20a%20pyramid."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johnhoward.mb.ca/"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www.publicsafety.gc.ca/cnt/rsrcs/pblctns/2018-ddrss-yth-gngs-vlnc/index-en.aspx"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s://www.bing.com/search?q=Crime+Prevention+Through+Environmental+Design&amp;filters=sid%3a71cb414f-6cb3-8a47-f010-9682422c3cd9&amp;form=ENTLNK"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TSRCWxGK7tI?start=214&amp;feature=oembed" TargetMode="External"/><Relationship Id="rId4" Type="http://schemas.openxmlformats.org/officeDocument/2006/relationships/hyperlink" Target="https://www.youtube.com/watch?v=TSRCWxGK7tI&amp;t=214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ncbi.nlm.nih.gov/pmc/articles/PMC3161123"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www.bc.rcmp-grc.gc.ca/ViewPage.action?siteNodeId=353&amp;languageId=1&amp;contentId=17345"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calgary.ca/cps/community-programs-and-resources/crime-prevention/crime-prevention-through-environmental-design.html" TargetMode="External"/><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18" Type="http://schemas.openxmlformats.org/officeDocument/2006/relationships/image" Target="../media/image32.jpeg"/><Relationship Id="rId26" Type="http://schemas.openxmlformats.org/officeDocument/2006/relationships/image" Target="../media/image40.jpeg"/><Relationship Id="rId3" Type="http://schemas.openxmlformats.org/officeDocument/2006/relationships/slideLayout" Target="../slideLayouts/slideLayout7.xml"/><Relationship Id="rId21" Type="http://schemas.openxmlformats.org/officeDocument/2006/relationships/image" Target="../media/image35.jpeg"/><Relationship Id="rId7" Type="http://schemas.openxmlformats.org/officeDocument/2006/relationships/image" Target="../media/image21.JPG"/><Relationship Id="rId12" Type="http://schemas.openxmlformats.org/officeDocument/2006/relationships/image" Target="../media/image26.JPG"/><Relationship Id="rId17" Type="http://schemas.openxmlformats.org/officeDocument/2006/relationships/image" Target="../media/image31.JPG"/><Relationship Id="rId25" Type="http://schemas.openxmlformats.org/officeDocument/2006/relationships/image" Target="../media/image39.jpeg"/><Relationship Id="rId2" Type="http://schemas.openxmlformats.org/officeDocument/2006/relationships/audio" Target="../media/media2.m4a"/><Relationship Id="rId16" Type="http://schemas.openxmlformats.org/officeDocument/2006/relationships/image" Target="../media/image30.JPG"/><Relationship Id="rId20" Type="http://schemas.openxmlformats.org/officeDocument/2006/relationships/image" Target="../media/image34.jpeg"/><Relationship Id="rId29" Type="http://schemas.openxmlformats.org/officeDocument/2006/relationships/image" Target="../media/image43.png"/><Relationship Id="rId1" Type="http://schemas.microsoft.com/office/2007/relationships/media" Target="../media/media2.m4a"/><Relationship Id="rId6" Type="http://schemas.openxmlformats.org/officeDocument/2006/relationships/image" Target="../media/image20.JPG"/><Relationship Id="rId11" Type="http://schemas.openxmlformats.org/officeDocument/2006/relationships/image" Target="../media/image25.JPG"/><Relationship Id="rId24" Type="http://schemas.openxmlformats.org/officeDocument/2006/relationships/image" Target="../media/image38.jpeg"/><Relationship Id="rId5" Type="http://schemas.openxmlformats.org/officeDocument/2006/relationships/image" Target="../media/image19.JPG"/><Relationship Id="rId15" Type="http://schemas.openxmlformats.org/officeDocument/2006/relationships/image" Target="../media/image29.JPG"/><Relationship Id="rId23" Type="http://schemas.openxmlformats.org/officeDocument/2006/relationships/image" Target="../media/image37.jpeg"/><Relationship Id="rId28" Type="http://schemas.openxmlformats.org/officeDocument/2006/relationships/image" Target="../media/image42.jpeg"/><Relationship Id="rId10" Type="http://schemas.openxmlformats.org/officeDocument/2006/relationships/image" Target="../media/image24.JPG"/><Relationship Id="rId19" Type="http://schemas.openxmlformats.org/officeDocument/2006/relationships/image" Target="../media/image33.jpe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8.JPG"/><Relationship Id="rId22" Type="http://schemas.openxmlformats.org/officeDocument/2006/relationships/image" Target="../media/image36.JPG"/><Relationship Id="rId27" Type="http://schemas.openxmlformats.org/officeDocument/2006/relationships/image" Target="../media/image41.jpeg"/></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8.xml"/><Relationship Id="rId1" Type="http://schemas.openxmlformats.org/officeDocument/2006/relationships/video" Target="https://www.youtube.com/embed/XVUfDHEUKg0?feature=oembed" TargetMode="External"/><Relationship Id="rId4" Type="http://schemas.openxmlformats.org/officeDocument/2006/relationships/hyperlink" Target="https://www.youtube.com/watch?v=XVUfDHEUKg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cdc.gov/healthyplaces/healthtopics/healthyfood/community.ht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3B3EA5-8E16-4B50-93F3-4AFB209227A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0" y="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6" name="Picture 5">
            <a:extLst>
              <a:ext uri="{FF2B5EF4-FFF2-40B4-BE49-F238E27FC236}">
                <a16:creationId xmlns:a16="http://schemas.microsoft.com/office/drawing/2014/main" id="{C0DBE76B-D05E-E44B-9285-7FB081344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283" y="663252"/>
            <a:ext cx="7158394" cy="5531486"/>
          </a:xfrm>
          <a:prstGeom prst="rect">
            <a:avLst/>
          </a:prstGeom>
        </p:spPr>
      </p:pic>
      <p:sp>
        <p:nvSpPr>
          <p:cNvPr id="2" name="TextBox 1">
            <a:extLst>
              <a:ext uri="{FF2B5EF4-FFF2-40B4-BE49-F238E27FC236}">
                <a16:creationId xmlns:a16="http://schemas.microsoft.com/office/drawing/2014/main" id="{68505BAE-6C36-42AF-AA8F-072A48B5320F}"/>
              </a:ext>
            </a:extLst>
          </p:cNvPr>
          <p:cNvSpPr txBox="1"/>
          <p:nvPr/>
        </p:nvSpPr>
        <p:spPr>
          <a:xfrm>
            <a:off x="7486115" y="5871572"/>
            <a:ext cx="3000437" cy="646331"/>
          </a:xfrm>
          <a:prstGeom prst="rect">
            <a:avLst/>
          </a:prstGeom>
          <a:noFill/>
        </p:spPr>
        <p:txBody>
          <a:bodyPr wrap="none" rtlCol="0">
            <a:spAutoFit/>
          </a:bodyPr>
          <a:lstStyle/>
          <a:p>
            <a:r>
              <a:rPr lang="en-CA" dirty="0"/>
              <a:t>Prepared by Amanda Scott</a:t>
            </a:r>
          </a:p>
          <a:p>
            <a:pPr algn="ctr"/>
            <a:r>
              <a:rPr lang="en-CA" dirty="0"/>
              <a:t>August 2020</a:t>
            </a:r>
          </a:p>
        </p:txBody>
      </p:sp>
    </p:spTree>
    <p:extLst>
      <p:ext uri="{BB962C8B-B14F-4D97-AF65-F5344CB8AC3E}">
        <p14:creationId xmlns:p14="http://schemas.microsoft.com/office/powerpoint/2010/main" val="13692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F0D456-CE47-41BF-AE77-A5E412A59DAE}"/>
              </a:ext>
            </a:extLst>
          </p:cNvPr>
          <p:cNvSpPr/>
          <p:nvPr/>
        </p:nvSpPr>
        <p:spPr>
          <a:xfrm>
            <a:off x="3021349" y="484193"/>
            <a:ext cx="5494967" cy="923330"/>
          </a:xfrm>
          <a:prstGeom prst="rect">
            <a:avLst/>
          </a:prstGeom>
          <a:solidFill>
            <a:schemeClr val="bg1"/>
          </a:solidFill>
        </p:spPr>
        <p:txBody>
          <a:bodyPr wrap="none" lIns="91440" tIns="45720" rIns="91440" bIns="45720">
            <a:spAutoFit/>
          </a:bodyPr>
          <a:lstStyle/>
          <a:p>
            <a:pPr algn="ctr"/>
            <a:r>
              <a:rPr lang="en-US" sz="5400" b="1" dirty="0">
                <a:ln w="12700">
                  <a:solidFill>
                    <a:schemeClr val="accent5"/>
                  </a:solidFill>
                  <a:prstDash val="solid"/>
                </a:ln>
                <a:pattFill prst="ltDnDiag">
                  <a:fgClr>
                    <a:schemeClr val="accent5">
                      <a:lumMod val="60000"/>
                      <a:lumOff val="40000"/>
                    </a:schemeClr>
                  </a:fgClr>
                  <a:bgClr>
                    <a:schemeClr val="bg1"/>
                  </a:bgClr>
                </a:pattFill>
              </a:rPr>
              <a:t>Mural Programs</a:t>
            </a:r>
          </a:p>
        </p:txBody>
      </p:sp>
      <p:sp>
        <p:nvSpPr>
          <p:cNvPr id="4" name="TextBox 3">
            <a:extLst>
              <a:ext uri="{FF2B5EF4-FFF2-40B4-BE49-F238E27FC236}">
                <a16:creationId xmlns:a16="http://schemas.microsoft.com/office/drawing/2014/main" id="{FCB23170-DEB8-4117-ADCC-EC2AD3D2BE9E}"/>
              </a:ext>
            </a:extLst>
          </p:cNvPr>
          <p:cNvSpPr txBox="1"/>
          <p:nvPr/>
        </p:nvSpPr>
        <p:spPr>
          <a:xfrm>
            <a:off x="3021349" y="1672279"/>
            <a:ext cx="6094602" cy="4801314"/>
          </a:xfrm>
          <a:prstGeom prst="rect">
            <a:avLst/>
          </a:prstGeom>
          <a:noFill/>
        </p:spPr>
        <p:txBody>
          <a:bodyPr wrap="square">
            <a:spAutoFit/>
          </a:bodyPr>
          <a:lstStyle/>
          <a:p>
            <a:r>
              <a:rPr lang="en-CA" dirty="0">
                <a:latin typeface="Arial" panose="020B0604020202020204" pitchFamily="34" charset="0"/>
              </a:rPr>
              <a:t>The Council is a </a:t>
            </a:r>
            <a:r>
              <a:rPr lang="en-CA" dirty="0" err="1">
                <a:latin typeface="Arial" panose="020B0604020202020204" pitchFamily="34" charset="0"/>
              </a:rPr>
              <a:t>nonprofit</a:t>
            </a:r>
            <a:r>
              <a:rPr lang="en-CA" dirty="0">
                <a:latin typeface="Arial" panose="020B0604020202020204" pitchFamily="34" charset="0"/>
              </a:rPr>
              <a:t> corporation whose primary goal is to prevent graffiti vandalism and provide creative solutions that promote graffiti-free communities.  The Council is funded by the aerosol coatings industry concerned about the negative impact of graffiti vandalism on America’s communities.   </a:t>
            </a:r>
          </a:p>
          <a:p>
            <a:pPr algn="l"/>
            <a:endParaRPr lang="en-CA" b="0" i="0" dirty="0">
              <a:effectLst/>
              <a:latin typeface="Arial" panose="020B0604020202020204" pitchFamily="34" charset="0"/>
            </a:endParaRPr>
          </a:p>
          <a:p>
            <a:pPr algn="l"/>
            <a:r>
              <a:rPr lang="en-CA" b="0" i="0" dirty="0">
                <a:effectLst/>
                <a:latin typeface="Arial" panose="020B0604020202020204" pitchFamily="34" charset="0"/>
              </a:rPr>
              <a:t>The Council shall provide information, education, and legislative assistance to help communities develop effective policies and comprehensive programs that prevent graffiti vandalism.</a:t>
            </a:r>
          </a:p>
          <a:p>
            <a:pPr algn="l"/>
            <a:r>
              <a:rPr lang="en-CA" b="0" i="0" dirty="0">
                <a:effectLst/>
                <a:latin typeface="Arial" panose="020B0604020202020204" pitchFamily="34" charset="0"/>
              </a:rPr>
              <a:t>To fulfill its purpose, the Council will conduct research; gather and evaluate information; develop comprehensive strategies, policies, and programs; and provide implementation assistance designed to eliminate graffiti vandalism and promote positive, innovative anti-graffiti strategies for communities.</a:t>
            </a:r>
          </a:p>
        </p:txBody>
      </p:sp>
    </p:spTree>
    <p:extLst>
      <p:ext uri="{BB962C8B-B14F-4D97-AF65-F5344CB8AC3E}">
        <p14:creationId xmlns:p14="http://schemas.microsoft.com/office/powerpoint/2010/main" val="42045984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56C1A1DF-8D43-4ECA-978E-D0169A647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04" y="243281"/>
            <a:ext cx="6985520" cy="46593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urals the pas">
            <a:extLst>
              <a:ext uri="{FF2B5EF4-FFF2-40B4-BE49-F238E27FC236}">
                <a16:creationId xmlns:a16="http://schemas.microsoft.com/office/drawing/2014/main" id="{19422E24-E0D4-495C-BA5F-6F6E8C0EC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152301"/>
            <a:ext cx="7175146" cy="430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24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barn(inVertical)">
                                      <p:cBhvr>
                                        <p:cTn id="1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3338A3-84AF-4752-BBC9-8E721D00A1F3}"/>
              </a:ext>
            </a:extLst>
          </p:cNvPr>
          <p:cNvSpPr txBox="1"/>
          <p:nvPr/>
        </p:nvSpPr>
        <p:spPr>
          <a:xfrm>
            <a:off x="369115" y="151002"/>
            <a:ext cx="11627142" cy="6186309"/>
          </a:xfrm>
          <a:prstGeom prst="rect">
            <a:avLst/>
          </a:prstGeom>
          <a:noFill/>
        </p:spPr>
        <p:txBody>
          <a:bodyPr wrap="square">
            <a:spAutoFit/>
          </a:bodyPr>
          <a:lstStyle/>
          <a:p>
            <a:pPr algn="l"/>
            <a:r>
              <a:rPr lang="en-CA" b="0" i="0" u="none" strike="noStrike" dirty="0">
                <a:effectLst/>
                <a:latin typeface="Arial" panose="020B0604020202020204" pitchFamily="34" charset="0"/>
                <a:hlinkClick r:id="rId2">
                  <a:extLst>
                    <a:ext uri="{A12FA001-AC4F-418D-AE19-62706E023703}">
                      <ahyp:hlinkClr xmlns:ahyp="http://schemas.microsoft.com/office/drawing/2018/hyperlinkcolor" val="tx"/>
                    </a:ext>
                  </a:extLst>
                </a:hlinkClick>
              </a:rPr>
              <a:t>July 2019 – Jersey City, New Jersey – Street Art Thrives in Jersey City</a:t>
            </a:r>
            <a:endParaRPr lang="en-CA" b="0" i="0" dirty="0">
              <a:effectLst/>
              <a:latin typeface="Arial" panose="020B0604020202020204" pitchFamily="34" charset="0"/>
            </a:endParaRPr>
          </a:p>
          <a:p>
            <a:pPr algn="l"/>
            <a:r>
              <a:rPr lang="en-CA" b="0" i="0" dirty="0">
                <a:effectLst/>
                <a:latin typeface="Arial" panose="020B0604020202020204" pitchFamily="34" charset="0"/>
              </a:rPr>
              <a:t>Two new massive murals on Summit Avenue are the latest additions to the city by</a:t>
            </a:r>
            <a:r>
              <a:rPr lang="en-CA" b="0" i="0" u="none"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rPr>
              <a:t> the Jersey City Mural Arts Program</a:t>
            </a:r>
            <a:r>
              <a:rPr lang="en-CA" b="0" i="0" dirty="0">
                <a:effectLst/>
                <a:latin typeface="Arial" panose="020B0604020202020204" pitchFamily="34" charset="0"/>
              </a:rPr>
              <a:t>. The city currently has around 130 murals painted by local, national, and international street artists. Each mural is unique and individually speaks to the community, tells the history of the city, and reflects the culture of Jersey City’s varied neighborhoods. The city’s mural arts program started in 2012 as an offshoot of a larger, city-wide anti-graffiti program. Since then, it has blossomed into a greater initiative that continues to deter graffiti vandalism and encourage local artists to get involved in the community in a positive way. The program is led by a team of managers, artists, and administrators in the mayor’s office, the Department of Cultural Affairs, and the Department of Public Works, who work directly with neighborhood groups, educational institutions, small businesses, and private property owners to select ideal locations, artists, and content for the murals. The city has no intention of slowing down the proliferation of public art, either, as a dozen murals have already been commissioned to be painted over the next year.</a:t>
            </a:r>
          </a:p>
          <a:p>
            <a:pPr algn="l"/>
            <a:r>
              <a:rPr lang="en-CA" b="1" i="0" dirty="0">
                <a:effectLst/>
                <a:latin typeface="Arial" panose="020B0604020202020204" pitchFamily="34" charset="0"/>
              </a:rPr>
              <a:t>Source: Hudson Reporter</a:t>
            </a:r>
          </a:p>
          <a:p>
            <a:pPr algn="l"/>
            <a:endParaRPr lang="en-CA" b="0" i="0" dirty="0">
              <a:effectLst/>
              <a:latin typeface="Arial" panose="020B0604020202020204" pitchFamily="34" charset="0"/>
            </a:endParaRPr>
          </a:p>
          <a:p>
            <a:pPr algn="l"/>
            <a:r>
              <a:rPr lang="en-CA" b="0" i="0" u="none" strike="noStrike" dirty="0">
                <a:effectLst/>
                <a:latin typeface="Arial" panose="020B0604020202020204" pitchFamily="34" charset="0"/>
                <a:hlinkClick r:id="rId4">
                  <a:extLst>
                    <a:ext uri="{A12FA001-AC4F-418D-AE19-62706E023703}">
                      <ahyp:hlinkClr xmlns:ahyp="http://schemas.microsoft.com/office/drawing/2018/hyperlinkcolor" val="tx"/>
                    </a:ext>
                  </a:extLst>
                </a:hlinkClick>
              </a:rPr>
              <a:t>July 2019 – Missoula, Montana – Students Paint a New Mural to Combat Graffiti</a:t>
            </a:r>
            <a:endParaRPr lang="en-CA" b="0" i="0" dirty="0">
              <a:effectLst/>
              <a:latin typeface="Arial" panose="020B0604020202020204" pitchFamily="34" charset="0"/>
            </a:endParaRPr>
          </a:p>
          <a:p>
            <a:pPr algn="l"/>
            <a:r>
              <a:rPr lang="en-CA" b="0" i="0" dirty="0">
                <a:effectLst/>
                <a:latin typeface="Arial" panose="020B0604020202020204" pitchFamily="34" charset="0"/>
              </a:rPr>
              <a:t>Local students are spending some of their summer vacation helping paint a new mural in downtown Missoula. </a:t>
            </a:r>
            <a:r>
              <a:rPr lang="en-CA" b="0" i="0" u="none" strike="noStrike" dirty="0">
                <a:effectLst/>
                <a:latin typeface="Arial" panose="020B0604020202020204" pitchFamily="34" charset="0"/>
                <a:hlinkClick r:id="rId5">
                  <a:extLst>
                    <a:ext uri="{A12FA001-AC4F-418D-AE19-62706E023703}">
                      <ahyp:hlinkClr xmlns:ahyp="http://schemas.microsoft.com/office/drawing/2018/hyperlinkcolor" val="tx"/>
                    </a:ext>
                  </a:extLst>
                </a:hlinkClick>
              </a:rPr>
              <a:t>The Flagship Program</a:t>
            </a:r>
            <a:r>
              <a:rPr lang="en-CA" b="0" i="0" dirty="0">
                <a:effectLst/>
                <a:latin typeface="Arial" panose="020B0604020202020204" pitchFamily="34" charset="0"/>
              </a:rPr>
              <a:t> developed this mural arts project in coordination with the Missoula Parking Commission, Ace Hardware, and the Missoula Public Art Committee. The mural, which depicts ages of geologic history, is located in an area that frequently gets tagged with graffiti vandalism. The organizations commissioned this mural project in an effort to combat graffiti vandalism by beautifying the public space and supporting the community.</a:t>
            </a:r>
          </a:p>
          <a:p>
            <a:pPr algn="l"/>
            <a:r>
              <a:rPr lang="en-CA" b="1" i="0" dirty="0">
                <a:effectLst/>
                <a:latin typeface="Arial" panose="020B0604020202020204" pitchFamily="34" charset="0"/>
              </a:rPr>
              <a:t>Source: ABC Fox Montana</a:t>
            </a:r>
            <a:endParaRPr lang="en-CA" b="0" i="0" dirty="0">
              <a:effectLst/>
              <a:latin typeface="Arial" panose="020B0604020202020204" pitchFamily="34" charset="0"/>
            </a:endParaRPr>
          </a:p>
        </p:txBody>
      </p:sp>
      <p:sp>
        <p:nvSpPr>
          <p:cNvPr id="6" name="TextBox 5">
            <a:extLst>
              <a:ext uri="{FF2B5EF4-FFF2-40B4-BE49-F238E27FC236}">
                <a16:creationId xmlns:a16="http://schemas.microsoft.com/office/drawing/2014/main" id="{5835F782-F5C6-4ADC-BFFF-66D41B1415A3}"/>
              </a:ext>
            </a:extLst>
          </p:cNvPr>
          <p:cNvSpPr txBox="1"/>
          <p:nvPr/>
        </p:nvSpPr>
        <p:spPr>
          <a:xfrm>
            <a:off x="2971800" y="6399221"/>
            <a:ext cx="8865066" cy="307777"/>
          </a:xfrm>
          <a:prstGeom prst="rect">
            <a:avLst/>
          </a:prstGeom>
          <a:noFill/>
        </p:spPr>
        <p:txBody>
          <a:bodyPr wrap="square">
            <a:spAutoFit/>
          </a:bodyPr>
          <a:lstStyle/>
          <a:p>
            <a:r>
              <a:rPr lang="en-CA" sz="1400" dirty="0">
                <a:solidFill>
                  <a:schemeClr val="bg1"/>
                </a:solidFill>
                <a:hlinkClick r:id="rId6">
                  <a:extLst>
                    <a:ext uri="{A12FA001-AC4F-418D-AE19-62706E023703}">
                      <ahyp:hlinkClr xmlns:ahyp="http://schemas.microsoft.com/office/drawing/2018/hyperlinkcolor" val="tx"/>
                    </a:ext>
                  </a:extLst>
                </a:hlinkClick>
              </a:rPr>
              <a:t>https://www.anti-graffiti.org/cities-in-action/mural-programs</a:t>
            </a:r>
            <a:endParaRPr lang="en-CA" sz="1400" dirty="0">
              <a:solidFill>
                <a:schemeClr val="bg1"/>
              </a:solidFill>
            </a:endParaRPr>
          </a:p>
        </p:txBody>
      </p:sp>
    </p:spTree>
    <p:extLst>
      <p:ext uri="{BB962C8B-B14F-4D97-AF65-F5344CB8AC3E}">
        <p14:creationId xmlns:p14="http://schemas.microsoft.com/office/powerpoint/2010/main" val="19920965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E586DC-5C5D-4C89-9743-42F8AD21B18E}"/>
              </a:ext>
            </a:extLst>
          </p:cNvPr>
          <p:cNvSpPr txBox="1"/>
          <p:nvPr/>
        </p:nvSpPr>
        <p:spPr>
          <a:xfrm>
            <a:off x="2594297" y="280680"/>
            <a:ext cx="6094602" cy="1200329"/>
          </a:xfrm>
          <a:prstGeom prst="rect">
            <a:avLst/>
          </a:prstGeom>
          <a:noFill/>
        </p:spPr>
        <p:txBody>
          <a:bodyPr wrap="square">
            <a:spAutoFit/>
          </a:bodyPr>
          <a:lstStyle/>
          <a:p>
            <a:pPr algn="ctr"/>
            <a:r>
              <a:rPr lang="en-CA" b="1" i="0" dirty="0">
                <a:solidFill>
                  <a:srgbClr val="00B0F0"/>
                </a:solidFill>
                <a:effectLst/>
                <a:latin typeface="Lato"/>
              </a:rPr>
              <a:t>Enhanced Community Capacity</a:t>
            </a:r>
            <a:br>
              <a:rPr lang="en-CA" dirty="0">
                <a:solidFill>
                  <a:srgbClr val="00B0F0"/>
                </a:solidFill>
              </a:rPr>
            </a:br>
            <a:r>
              <a:rPr lang="en-CA" b="0" i="0" dirty="0">
                <a:solidFill>
                  <a:srgbClr val="00B0F0"/>
                </a:solidFill>
                <a:effectLst/>
                <a:latin typeface="Lato"/>
              </a:rPr>
              <a:t>We commit to deliver services that respond to changing needs and demonstrate best possible outcomes. We foster community participation, collaboration, and action.</a:t>
            </a:r>
            <a:endParaRPr lang="en-CA" dirty="0">
              <a:solidFill>
                <a:srgbClr val="00B0F0"/>
              </a:solidFill>
            </a:endParaRPr>
          </a:p>
        </p:txBody>
      </p:sp>
      <p:sp>
        <p:nvSpPr>
          <p:cNvPr id="9" name="TextBox 8">
            <a:extLst>
              <a:ext uri="{FF2B5EF4-FFF2-40B4-BE49-F238E27FC236}">
                <a16:creationId xmlns:a16="http://schemas.microsoft.com/office/drawing/2014/main" id="{32839B07-2DCB-4573-ADFD-D688D20D39FB}"/>
              </a:ext>
            </a:extLst>
          </p:cNvPr>
          <p:cNvSpPr txBox="1"/>
          <p:nvPr/>
        </p:nvSpPr>
        <p:spPr>
          <a:xfrm>
            <a:off x="3048699" y="4310888"/>
            <a:ext cx="6094602" cy="1596014"/>
          </a:xfrm>
          <a:prstGeom prst="rect">
            <a:avLst/>
          </a:prstGeom>
          <a:noFill/>
        </p:spPr>
        <p:txBody>
          <a:bodyPr wrap="square">
            <a:spAutoFit/>
          </a:bodyPr>
          <a:lstStyle/>
          <a:p>
            <a:pPr algn="ctr">
              <a:lnSpc>
                <a:spcPct val="107000"/>
              </a:lnSpc>
              <a:spcBef>
                <a:spcPts val="1500"/>
              </a:spcBef>
              <a:spcAft>
                <a:spcPts val="750"/>
              </a:spcAft>
            </a:pPr>
            <a:r>
              <a:rPr lang="en-CA" sz="3200" kern="1800" cap="all" dirty="0">
                <a:solidFill>
                  <a:srgbClr val="009AC8"/>
                </a:solidFill>
                <a:effectLst/>
                <a:latin typeface="Arial" panose="020B0604020202020204" pitchFamily="34" charset="0"/>
                <a:ea typeface="Times New Roman" panose="02020603050405020304" pitchFamily="18" charset="0"/>
                <a:cs typeface="Times New Roman" panose="02020603050405020304" pitchFamily="18" charset="0"/>
              </a:rPr>
              <a:t>OUR MISSION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500"/>
              </a:spcAft>
            </a:pPr>
            <a:r>
              <a:rPr lang="en-CA" sz="1800" dirty="0">
                <a:solidFill>
                  <a:srgbClr val="009AC8"/>
                </a:solidFill>
                <a:effectLst/>
                <a:latin typeface="Arial" panose="020B0604020202020204" pitchFamily="34" charset="0"/>
                <a:ea typeface="Times New Roman" panose="02020603050405020304" pitchFamily="18" charset="0"/>
                <a:cs typeface="Times New Roman" panose="02020603050405020304" pitchFamily="18" charset="0"/>
              </a:rPr>
              <a:t>To provide education, support and professional counselling programs to individuals and families to build and sustain more positive futures.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CF555A8-99F0-448B-997D-4E0D5B443574}"/>
              </a:ext>
            </a:extLst>
          </p:cNvPr>
          <p:cNvSpPr txBox="1"/>
          <p:nvPr/>
        </p:nvSpPr>
        <p:spPr>
          <a:xfrm>
            <a:off x="1524000" y="2757664"/>
            <a:ext cx="9144000" cy="461665"/>
          </a:xfrm>
          <a:prstGeom prst="rect">
            <a:avLst/>
          </a:prstGeom>
          <a:noFill/>
        </p:spPr>
        <p:txBody>
          <a:bodyPr wrap="square" rtlCol="0">
            <a:prstTxWarp prst="textDeflate">
              <a:avLst/>
            </a:prstTxWarp>
            <a:spAutoFit/>
          </a:bodyPr>
          <a:lstStyle/>
          <a:p>
            <a:r>
              <a:rPr lang="en-CA" sz="2400" dirty="0"/>
              <a:t>COMMUNITY BRIDGE PROGRAMS</a:t>
            </a:r>
          </a:p>
        </p:txBody>
      </p:sp>
      <p:sp>
        <p:nvSpPr>
          <p:cNvPr id="13" name="TextBox 12">
            <a:extLst>
              <a:ext uri="{FF2B5EF4-FFF2-40B4-BE49-F238E27FC236}">
                <a16:creationId xmlns:a16="http://schemas.microsoft.com/office/drawing/2014/main" id="{BACD0327-4548-49AF-B9FC-42BFC3B6F435}"/>
              </a:ext>
            </a:extLst>
          </p:cNvPr>
          <p:cNvSpPr txBox="1"/>
          <p:nvPr/>
        </p:nvSpPr>
        <p:spPr>
          <a:xfrm>
            <a:off x="4657987" y="6423431"/>
            <a:ext cx="6094602" cy="307777"/>
          </a:xfrm>
          <a:prstGeom prst="rect">
            <a:avLst/>
          </a:prstGeom>
          <a:noFill/>
        </p:spPr>
        <p:txBody>
          <a:bodyPr wrap="square">
            <a:spAutoFit/>
          </a:bodyPr>
          <a:lstStyle/>
          <a:p>
            <a:r>
              <a:rPr lang="en-CA" sz="1400" dirty="0">
                <a:solidFill>
                  <a:schemeClr val="bg1"/>
                </a:solidFill>
                <a:hlinkClick r:id="rId2">
                  <a:extLst>
                    <a:ext uri="{A12FA001-AC4F-418D-AE19-62706E023703}">
                      <ahyp:hlinkClr xmlns:ahyp="http://schemas.microsoft.com/office/drawing/2018/hyperlinkcolor" val="tx"/>
                    </a:ext>
                  </a:extLst>
                </a:hlinkClick>
              </a:rPr>
              <a:t>http://communitybridge.ca/</a:t>
            </a:r>
            <a:endParaRPr lang="en-CA" sz="1400" dirty="0">
              <a:solidFill>
                <a:schemeClr val="bg1"/>
              </a:solidFill>
            </a:endParaRPr>
          </a:p>
        </p:txBody>
      </p:sp>
    </p:spTree>
    <p:extLst>
      <p:ext uri="{BB962C8B-B14F-4D97-AF65-F5344CB8AC3E}">
        <p14:creationId xmlns:p14="http://schemas.microsoft.com/office/powerpoint/2010/main" val="10060378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644494-F18B-470B-AA93-3A2CB7A30A07}"/>
              </a:ext>
            </a:extLst>
          </p:cNvPr>
          <p:cNvSpPr txBox="1"/>
          <p:nvPr/>
        </p:nvSpPr>
        <p:spPr>
          <a:xfrm>
            <a:off x="250676" y="207842"/>
            <a:ext cx="11690648" cy="6247864"/>
          </a:xfrm>
          <a:prstGeom prst="rect">
            <a:avLst/>
          </a:prstGeom>
          <a:noFill/>
        </p:spPr>
        <p:txBody>
          <a:bodyPr wrap="square">
            <a:spAutoFit/>
          </a:bodyPr>
          <a:lstStyle/>
          <a:p>
            <a:pPr algn="l"/>
            <a:r>
              <a:rPr lang="en-CA" sz="1600" b="0" i="0" u="none" strike="noStrike" cap="all" dirty="0">
                <a:solidFill>
                  <a:schemeClr val="tx1">
                    <a:lumMod val="75000"/>
                  </a:schemeClr>
                </a:solidFill>
                <a:effectLst/>
                <a:latin typeface="Lato"/>
                <a:hlinkClick r:id="rId2">
                  <a:extLst>
                    <a:ext uri="{A12FA001-AC4F-418D-AE19-62706E023703}">
                      <ahyp:hlinkClr xmlns:ahyp="http://schemas.microsoft.com/office/drawing/2018/hyperlinkcolor" val="tx"/>
                    </a:ext>
                  </a:extLst>
                </a:hlinkClick>
              </a:rPr>
              <a:t>BABY’S BEST CHANCE PREGNANCY OUTREACH</a:t>
            </a:r>
            <a:endParaRPr lang="en-CA" sz="1600" b="0" i="0" cap="all" dirty="0">
              <a:solidFill>
                <a:schemeClr val="tx1">
                  <a:lumMod val="75000"/>
                </a:schemeClr>
              </a:solidFill>
              <a:effectLst/>
              <a:latin typeface="Lato"/>
            </a:endParaRPr>
          </a:p>
          <a:p>
            <a:pPr algn="l"/>
            <a:r>
              <a:rPr lang="en-CA" sz="1600" b="0" i="0" dirty="0">
                <a:solidFill>
                  <a:schemeClr val="tx1">
                    <a:lumMod val="75000"/>
                  </a:schemeClr>
                </a:solidFill>
                <a:effectLst/>
                <a:latin typeface="Lato"/>
              </a:rPr>
              <a:t>The Baby’s Best Chance Pregnancy Outreach Program is a province-wide program that provides services for pregnant women and teens with lifestyle challenges or at risk of having at risk of having low birth weight babies. Services are offered in Fort St. John and Dawson Creek B.C.</a:t>
            </a:r>
          </a:p>
          <a:p>
            <a:pPr algn="l"/>
            <a:r>
              <a:rPr lang="en-CA" sz="1600" b="0" i="0" u="none" strike="noStrike" dirty="0">
                <a:solidFill>
                  <a:schemeClr val="tx1">
                    <a:lumMod val="75000"/>
                  </a:schemeClr>
                </a:solidFill>
                <a:effectLst/>
                <a:latin typeface="Lato"/>
                <a:hlinkClick r:id="rId2">
                  <a:extLst>
                    <a:ext uri="{A12FA001-AC4F-418D-AE19-62706E023703}">
                      <ahyp:hlinkClr xmlns:ahyp="http://schemas.microsoft.com/office/drawing/2018/hyperlinkcolor" val="tx"/>
                    </a:ext>
                  </a:extLst>
                </a:hlinkClick>
              </a:rPr>
              <a:t>learn more »</a:t>
            </a:r>
            <a:br>
              <a:rPr lang="en-CA" sz="1600" dirty="0">
                <a:solidFill>
                  <a:schemeClr val="tx1">
                    <a:lumMod val="75000"/>
                  </a:schemeClr>
                </a:solidFill>
              </a:rPr>
            </a:br>
            <a:r>
              <a:rPr lang="en-CA" sz="1600" b="0" i="0" u="none" strike="noStrike" cap="all" dirty="0">
                <a:solidFill>
                  <a:schemeClr val="tx1">
                    <a:lumMod val="75000"/>
                  </a:schemeClr>
                </a:solidFill>
                <a:effectLst/>
                <a:latin typeface="Lato"/>
                <a:hlinkClick r:id="rId3">
                  <a:extLst>
                    <a:ext uri="{A12FA001-AC4F-418D-AE19-62706E023703}">
                      <ahyp:hlinkClr xmlns:ahyp="http://schemas.microsoft.com/office/drawing/2018/hyperlinkcolor" val="tx"/>
                    </a:ext>
                  </a:extLst>
                </a:hlinkClick>
              </a:rPr>
              <a:t>COMMUNITY BASED VICTIM SERVICES</a:t>
            </a:r>
            <a:endParaRPr lang="en-CA" sz="1600" b="0" i="0" cap="all" dirty="0">
              <a:solidFill>
                <a:schemeClr val="tx1">
                  <a:lumMod val="75000"/>
                </a:schemeClr>
              </a:solidFill>
              <a:effectLst/>
              <a:latin typeface="Lato"/>
            </a:endParaRPr>
          </a:p>
          <a:p>
            <a:pPr algn="l"/>
            <a:r>
              <a:rPr lang="en-CA" sz="1600" b="0" i="0" dirty="0">
                <a:solidFill>
                  <a:schemeClr val="tx1">
                    <a:lumMod val="75000"/>
                  </a:schemeClr>
                </a:solidFill>
                <a:effectLst/>
                <a:latin typeface="Lato"/>
              </a:rPr>
              <a:t>The Community Based Victim Services program offers emotional support, court preparation and accompaniment, and assistance in completion of forms to women, children, and men in the Fort St John B.C area who have been victims of sexual and/or violent crimes.</a:t>
            </a:r>
          </a:p>
          <a:p>
            <a:pPr algn="l"/>
            <a:r>
              <a:rPr lang="en-CA" sz="1600" b="0" i="0" u="none" strike="noStrike" dirty="0">
                <a:solidFill>
                  <a:schemeClr val="tx1">
                    <a:lumMod val="75000"/>
                  </a:schemeClr>
                </a:solidFill>
                <a:effectLst/>
                <a:latin typeface="Lato"/>
                <a:hlinkClick r:id="rId3">
                  <a:extLst>
                    <a:ext uri="{A12FA001-AC4F-418D-AE19-62706E023703}">
                      <ahyp:hlinkClr xmlns:ahyp="http://schemas.microsoft.com/office/drawing/2018/hyperlinkcolor" val="tx"/>
                    </a:ext>
                  </a:extLst>
                </a:hlinkClick>
              </a:rPr>
              <a:t>learn more »</a:t>
            </a:r>
            <a:br>
              <a:rPr lang="en-CA" sz="1600" dirty="0">
                <a:solidFill>
                  <a:schemeClr val="tx1">
                    <a:lumMod val="75000"/>
                  </a:schemeClr>
                </a:solidFill>
              </a:rPr>
            </a:br>
            <a:r>
              <a:rPr lang="en-CA" sz="1600" b="0" i="0" u="none" strike="noStrike" cap="all" dirty="0">
                <a:solidFill>
                  <a:schemeClr val="tx1">
                    <a:lumMod val="75000"/>
                  </a:schemeClr>
                </a:solidFill>
                <a:effectLst/>
                <a:latin typeface="Lato"/>
                <a:hlinkClick r:id="rId4">
                  <a:extLst>
                    <a:ext uri="{A12FA001-AC4F-418D-AE19-62706E023703}">
                      <ahyp:hlinkClr xmlns:ahyp="http://schemas.microsoft.com/office/drawing/2018/hyperlinkcolor" val="tx"/>
                    </a:ext>
                  </a:extLst>
                </a:hlinkClick>
              </a:rPr>
              <a:t>DADDY &amp; ME PROGRAM</a:t>
            </a:r>
            <a:endParaRPr lang="en-CA" sz="1600" b="0" i="0" cap="all" dirty="0">
              <a:solidFill>
                <a:schemeClr val="tx1">
                  <a:lumMod val="75000"/>
                </a:schemeClr>
              </a:solidFill>
              <a:effectLst/>
              <a:latin typeface="Lato"/>
            </a:endParaRPr>
          </a:p>
          <a:p>
            <a:pPr algn="l"/>
            <a:r>
              <a:rPr lang="en-CA" sz="1600" b="0" i="0" dirty="0">
                <a:solidFill>
                  <a:schemeClr val="tx1">
                    <a:lumMod val="75000"/>
                  </a:schemeClr>
                </a:solidFill>
                <a:effectLst/>
                <a:latin typeface="Lato"/>
              </a:rPr>
              <a:t>FREE Activities for children aged 0-6 and their dads, grandpas, uncles &amp; caregivers.</a:t>
            </a:r>
          </a:p>
          <a:p>
            <a:pPr algn="l"/>
            <a:r>
              <a:rPr lang="en-CA" sz="1600" b="0" i="0" u="none" strike="noStrike" dirty="0">
                <a:solidFill>
                  <a:schemeClr val="tx1">
                    <a:lumMod val="75000"/>
                  </a:schemeClr>
                </a:solidFill>
                <a:effectLst/>
                <a:latin typeface="Lato"/>
                <a:hlinkClick r:id="rId4">
                  <a:extLst>
                    <a:ext uri="{A12FA001-AC4F-418D-AE19-62706E023703}">
                      <ahyp:hlinkClr xmlns:ahyp="http://schemas.microsoft.com/office/drawing/2018/hyperlinkcolor" val="tx"/>
                    </a:ext>
                  </a:extLst>
                </a:hlinkClick>
              </a:rPr>
              <a:t>learn more »</a:t>
            </a:r>
            <a:br>
              <a:rPr lang="en-CA" sz="1600" dirty="0">
                <a:solidFill>
                  <a:schemeClr val="tx1">
                    <a:lumMod val="75000"/>
                  </a:schemeClr>
                </a:solidFill>
              </a:rPr>
            </a:br>
            <a:r>
              <a:rPr lang="en-CA" sz="1600" b="0" i="0" u="none" strike="noStrike" cap="all" dirty="0">
                <a:solidFill>
                  <a:schemeClr val="tx1">
                    <a:lumMod val="75000"/>
                  </a:schemeClr>
                </a:solidFill>
                <a:effectLst/>
                <a:latin typeface="Lato"/>
                <a:hlinkClick r:id="rId5">
                  <a:extLst>
                    <a:ext uri="{A12FA001-AC4F-418D-AE19-62706E023703}">
                      <ahyp:hlinkClr xmlns:ahyp="http://schemas.microsoft.com/office/drawing/2018/hyperlinkcolor" val="tx"/>
                    </a:ext>
                  </a:extLst>
                </a:hlinkClick>
              </a:rPr>
              <a:t>DOMESTIC PEACE PROGRAM</a:t>
            </a:r>
            <a:endParaRPr lang="en-CA" sz="1600" b="0" i="0" cap="all" dirty="0">
              <a:solidFill>
                <a:schemeClr val="tx1">
                  <a:lumMod val="75000"/>
                </a:schemeClr>
              </a:solidFill>
              <a:effectLst/>
              <a:latin typeface="Lato"/>
            </a:endParaRPr>
          </a:p>
          <a:p>
            <a:pPr algn="l"/>
            <a:r>
              <a:rPr lang="en-CA" sz="1600" b="0" i="0" dirty="0">
                <a:solidFill>
                  <a:schemeClr val="tx1">
                    <a:lumMod val="75000"/>
                  </a:schemeClr>
                </a:solidFill>
                <a:effectLst/>
                <a:latin typeface="Lato"/>
              </a:rPr>
              <a:t>This program is for parents/caregivers and their children who have become involved with MCFD (Ministry of Children &amp; Family Development) child protective services due to the unhealthy or controlling behaviours they are using or experiencing in their family relationships.</a:t>
            </a:r>
          </a:p>
          <a:p>
            <a:pPr algn="l"/>
            <a:r>
              <a:rPr lang="en-CA" sz="1600" b="0" i="0" u="none" strike="noStrike" dirty="0">
                <a:solidFill>
                  <a:schemeClr val="tx1">
                    <a:lumMod val="75000"/>
                  </a:schemeClr>
                </a:solidFill>
                <a:effectLst/>
                <a:latin typeface="Lato"/>
                <a:hlinkClick r:id="rId5">
                  <a:extLst>
                    <a:ext uri="{A12FA001-AC4F-418D-AE19-62706E023703}">
                      <ahyp:hlinkClr xmlns:ahyp="http://schemas.microsoft.com/office/drawing/2018/hyperlinkcolor" val="tx"/>
                    </a:ext>
                  </a:extLst>
                </a:hlinkClick>
              </a:rPr>
              <a:t>learn more »</a:t>
            </a:r>
            <a:br>
              <a:rPr lang="en-CA" sz="1600" dirty="0">
                <a:solidFill>
                  <a:schemeClr val="tx1">
                    <a:lumMod val="75000"/>
                  </a:schemeClr>
                </a:solidFill>
              </a:rPr>
            </a:br>
            <a:r>
              <a:rPr lang="en-CA" sz="1600" b="0" i="0" u="none" strike="noStrike" cap="all" dirty="0">
                <a:solidFill>
                  <a:schemeClr val="tx1">
                    <a:lumMod val="75000"/>
                  </a:schemeClr>
                </a:solidFill>
                <a:effectLst/>
                <a:latin typeface="Lato"/>
                <a:hlinkClick r:id="rId6">
                  <a:extLst>
                    <a:ext uri="{A12FA001-AC4F-418D-AE19-62706E023703}">
                      <ahyp:hlinkClr xmlns:ahyp="http://schemas.microsoft.com/office/drawing/2018/hyperlinkcolor" val="tx"/>
                    </a:ext>
                  </a:extLst>
                </a:hlinkClick>
              </a:rPr>
              <a:t>FAMILY ADVANCEMENT</a:t>
            </a:r>
            <a:endParaRPr lang="en-CA" sz="1600" b="0" i="0" cap="all" dirty="0">
              <a:solidFill>
                <a:schemeClr val="tx1">
                  <a:lumMod val="75000"/>
                </a:schemeClr>
              </a:solidFill>
              <a:effectLst/>
              <a:latin typeface="Lato"/>
            </a:endParaRPr>
          </a:p>
          <a:p>
            <a:pPr algn="l"/>
            <a:r>
              <a:rPr lang="en-CA" sz="1600" b="0" i="0" dirty="0">
                <a:solidFill>
                  <a:schemeClr val="tx1">
                    <a:lumMod val="75000"/>
                  </a:schemeClr>
                </a:solidFill>
                <a:effectLst/>
                <a:latin typeface="Lato"/>
              </a:rPr>
              <a:t>This is a free counselling service for children/adolescents age 3-19 and their families for anxiety, behaviour problems, grief and loss issues, anger management and relationship and communication problems.</a:t>
            </a:r>
          </a:p>
          <a:p>
            <a:pPr algn="l"/>
            <a:r>
              <a:rPr lang="en-CA" sz="1600" b="0" i="0" u="none" strike="noStrike" dirty="0">
                <a:solidFill>
                  <a:schemeClr val="tx1">
                    <a:lumMod val="75000"/>
                  </a:schemeClr>
                </a:solidFill>
                <a:effectLst/>
                <a:latin typeface="Lato"/>
                <a:hlinkClick r:id="rId6">
                  <a:extLst>
                    <a:ext uri="{A12FA001-AC4F-418D-AE19-62706E023703}">
                      <ahyp:hlinkClr xmlns:ahyp="http://schemas.microsoft.com/office/drawing/2018/hyperlinkcolor" val="tx"/>
                    </a:ext>
                  </a:extLst>
                </a:hlinkClick>
              </a:rPr>
              <a:t>learn more »</a:t>
            </a:r>
            <a:br>
              <a:rPr lang="en-CA" sz="1600" dirty="0">
                <a:solidFill>
                  <a:schemeClr val="tx1">
                    <a:lumMod val="75000"/>
                  </a:schemeClr>
                </a:solidFill>
              </a:rPr>
            </a:br>
            <a:r>
              <a:rPr lang="en-CA" sz="1600" b="0" i="0" u="none" strike="noStrike" cap="all" dirty="0">
                <a:solidFill>
                  <a:schemeClr val="tx1">
                    <a:lumMod val="75000"/>
                  </a:schemeClr>
                </a:solidFill>
                <a:effectLst/>
                <a:latin typeface="Lato"/>
                <a:hlinkClick r:id="rId7">
                  <a:extLst>
                    <a:ext uri="{A12FA001-AC4F-418D-AE19-62706E023703}">
                      <ahyp:hlinkClr xmlns:ahyp="http://schemas.microsoft.com/office/drawing/2018/hyperlinkcolor" val="tx"/>
                    </a:ext>
                  </a:extLst>
                </a:hlinkClick>
              </a:rPr>
              <a:t>FAMILY PRESERVATION</a:t>
            </a:r>
            <a:endParaRPr lang="en-CA" sz="1600" b="0" i="0" cap="all" dirty="0">
              <a:solidFill>
                <a:schemeClr val="tx1">
                  <a:lumMod val="75000"/>
                </a:schemeClr>
              </a:solidFill>
              <a:effectLst/>
              <a:latin typeface="Lato"/>
            </a:endParaRPr>
          </a:p>
          <a:p>
            <a:pPr algn="l"/>
            <a:r>
              <a:rPr lang="en-CA" sz="1600" b="0" i="0" dirty="0">
                <a:solidFill>
                  <a:schemeClr val="tx1">
                    <a:lumMod val="75000"/>
                  </a:schemeClr>
                </a:solidFill>
                <a:effectLst/>
                <a:latin typeface="Lato"/>
              </a:rPr>
              <a:t>The Family Preservation program provides support to children and families in Fort St John B.C, Dawson Creek B.C and areas who are referred by the Ministry for Children and Family Development.</a:t>
            </a:r>
          </a:p>
          <a:p>
            <a:r>
              <a:rPr lang="en-CA" sz="1600" b="0" i="0" u="none" strike="noStrike" dirty="0">
                <a:solidFill>
                  <a:schemeClr val="tx1">
                    <a:lumMod val="75000"/>
                  </a:schemeClr>
                </a:solidFill>
                <a:effectLst/>
                <a:latin typeface="Lato"/>
                <a:hlinkClick r:id="rId7">
                  <a:extLst>
                    <a:ext uri="{A12FA001-AC4F-418D-AE19-62706E023703}">
                      <ahyp:hlinkClr xmlns:ahyp="http://schemas.microsoft.com/office/drawing/2018/hyperlinkcolor" val="tx"/>
                    </a:ext>
                  </a:extLst>
                </a:hlinkClick>
              </a:rPr>
              <a:t>learn more »</a:t>
            </a:r>
            <a:endParaRPr lang="en-CA" sz="1600" dirty="0">
              <a:solidFill>
                <a:schemeClr val="tx1">
                  <a:lumMod val="75000"/>
                </a:schemeClr>
              </a:solidFill>
            </a:endParaRPr>
          </a:p>
        </p:txBody>
      </p:sp>
    </p:spTree>
    <p:extLst>
      <p:ext uri="{BB962C8B-B14F-4D97-AF65-F5344CB8AC3E}">
        <p14:creationId xmlns:p14="http://schemas.microsoft.com/office/powerpoint/2010/main" val="28553443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6A57B6-095E-4C3D-BB1C-9E740EA8BA74}"/>
              </a:ext>
            </a:extLst>
          </p:cNvPr>
          <p:cNvSpPr txBox="1"/>
          <p:nvPr/>
        </p:nvSpPr>
        <p:spPr>
          <a:xfrm>
            <a:off x="0" y="258901"/>
            <a:ext cx="12214371" cy="6340197"/>
          </a:xfrm>
          <a:prstGeom prst="rect">
            <a:avLst/>
          </a:prstGeom>
          <a:noFill/>
        </p:spPr>
        <p:txBody>
          <a:bodyPr wrap="square">
            <a:spAutoFit/>
          </a:bodyPr>
          <a:lstStyle/>
          <a:p>
            <a:pPr algn="l"/>
            <a:r>
              <a:rPr lang="en-CA" sz="1400" b="0" i="0" u="none" strike="noStrike" cap="all" dirty="0">
                <a:solidFill>
                  <a:schemeClr val="tx1">
                    <a:lumMod val="75000"/>
                  </a:schemeClr>
                </a:solidFill>
                <a:effectLst/>
                <a:latin typeface="Lato"/>
                <a:hlinkClick r:id="rId2">
                  <a:extLst>
                    <a:ext uri="{A12FA001-AC4F-418D-AE19-62706E023703}">
                      <ahyp:hlinkClr xmlns:ahyp="http://schemas.microsoft.com/office/drawing/2018/hyperlinkcolor" val="tx"/>
                    </a:ext>
                  </a:extLst>
                </a:hlinkClick>
              </a:rPr>
              <a:t>FOSTER PARENT RECRUITMENT, RETENTION AND SUPPORT</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The Foster Parent Support program is dedicated to providing support for foster parents.</a:t>
            </a:r>
          </a:p>
          <a:p>
            <a:pPr algn="l"/>
            <a:r>
              <a:rPr lang="en-CA" sz="1400" b="0" i="0" u="none" strike="noStrike" dirty="0">
                <a:solidFill>
                  <a:schemeClr val="tx1">
                    <a:lumMod val="75000"/>
                  </a:schemeClr>
                </a:solidFill>
                <a:effectLst/>
                <a:latin typeface="Lato"/>
                <a:hlinkClick r:id="rId2">
                  <a:extLst>
                    <a:ext uri="{A12FA001-AC4F-418D-AE19-62706E023703}">
                      <ahyp:hlinkClr xmlns:ahyp="http://schemas.microsoft.com/office/drawing/2018/hyperlinkcolor" val="tx"/>
                    </a:ext>
                  </a:extLst>
                </a:hlinkClick>
              </a:rPr>
              <a:t>learn more »</a:t>
            </a:r>
            <a:br>
              <a:rPr lang="en-CA" sz="1400" dirty="0">
                <a:solidFill>
                  <a:schemeClr val="tx1">
                    <a:lumMod val="75000"/>
                  </a:schemeClr>
                </a:solidFill>
              </a:rPr>
            </a:br>
            <a:r>
              <a:rPr lang="en-CA" sz="1400" b="0" i="0" u="none" strike="noStrike" cap="all" dirty="0">
                <a:solidFill>
                  <a:schemeClr val="tx1">
                    <a:lumMod val="75000"/>
                  </a:schemeClr>
                </a:solidFill>
                <a:effectLst/>
                <a:latin typeface="Lato"/>
                <a:hlinkClick r:id="rId3">
                  <a:extLst>
                    <a:ext uri="{A12FA001-AC4F-418D-AE19-62706E023703}">
                      <ahyp:hlinkClr xmlns:ahyp="http://schemas.microsoft.com/office/drawing/2018/hyperlinkcolor" val="tx"/>
                    </a:ext>
                  </a:extLst>
                </a:hlinkClick>
              </a:rPr>
              <a:t>HOMELESSNESS PREVENTION PROGRAM</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This program provides services to help people who are living in absolute homelessness, hidden homelessness (temporary housing), or who are at-risk of homelessness (temporarily housed, couch surfing, or soon to be evicted). We aim to connect clients with housing options and the support needed to help them move up through the housing continuum.</a:t>
            </a:r>
          </a:p>
          <a:p>
            <a:pPr algn="l"/>
            <a:r>
              <a:rPr lang="en-CA" sz="1400" b="0" i="0" u="none" strike="noStrike" dirty="0">
                <a:solidFill>
                  <a:schemeClr val="tx1">
                    <a:lumMod val="75000"/>
                  </a:schemeClr>
                </a:solidFill>
                <a:effectLst/>
                <a:latin typeface="Lato"/>
                <a:hlinkClick r:id="rId3">
                  <a:extLst>
                    <a:ext uri="{A12FA001-AC4F-418D-AE19-62706E023703}">
                      <ahyp:hlinkClr xmlns:ahyp="http://schemas.microsoft.com/office/drawing/2018/hyperlinkcolor" val="tx"/>
                    </a:ext>
                  </a:extLst>
                </a:hlinkClick>
              </a:rPr>
              <a:t>learn more »</a:t>
            </a:r>
            <a:br>
              <a:rPr lang="en-CA" sz="1400" dirty="0">
                <a:solidFill>
                  <a:schemeClr val="tx1">
                    <a:lumMod val="75000"/>
                  </a:schemeClr>
                </a:solidFill>
              </a:rPr>
            </a:br>
            <a:r>
              <a:rPr lang="en-CA" sz="1400" b="0" i="0" u="none" strike="noStrike" cap="all" dirty="0">
                <a:solidFill>
                  <a:schemeClr val="tx1">
                    <a:lumMod val="75000"/>
                  </a:schemeClr>
                </a:solidFill>
                <a:effectLst/>
                <a:latin typeface="Lato"/>
                <a:hlinkClick r:id="rId4">
                  <a:extLst>
                    <a:ext uri="{A12FA001-AC4F-418D-AE19-62706E023703}">
                      <ahyp:hlinkClr xmlns:ahyp="http://schemas.microsoft.com/office/drawing/2018/hyperlinkcolor" val="tx"/>
                    </a:ext>
                  </a:extLst>
                </a:hlinkClick>
              </a:rPr>
              <a:t>MEAOPE TRANSITION HOUSE</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The </a:t>
            </a:r>
            <a:r>
              <a:rPr lang="en-CA" sz="1400" b="0" i="0" dirty="0" err="1">
                <a:solidFill>
                  <a:schemeClr val="tx1">
                    <a:lumMod val="75000"/>
                  </a:schemeClr>
                </a:solidFill>
                <a:effectLst/>
                <a:latin typeface="Lato"/>
              </a:rPr>
              <a:t>Meaope</a:t>
            </a:r>
            <a:r>
              <a:rPr lang="en-CA" sz="1400" b="0" i="0" dirty="0">
                <a:solidFill>
                  <a:schemeClr val="tx1">
                    <a:lumMod val="75000"/>
                  </a:schemeClr>
                </a:solidFill>
                <a:effectLst/>
                <a:latin typeface="Lato"/>
              </a:rPr>
              <a:t> Transition House program provides safe shelter, meals, and short-term support to women and their children who are experiencing family violence, personal crisis, or are at risk due to homelessness.</a:t>
            </a:r>
          </a:p>
          <a:p>
            <a:pPr algn="l"/>
            <a:r>
              <a:rPr lang="en-CA" sz="1400" b="0" i="0" u="none" strike="noStrike" dirty="0">
                <a:solidFill>
                  <a:schemeClr val="tx1">
                    <a:lumMod val="75000"/>
                  </a:schemeClr>
                </a:solidFill>
                <a:effectLst/>
                <a:latin typeface="Lato"/>
                <a:hlinkClick r:id="rId4">
                  <a:extLst>
                    <a:ext uri="{A12FA001-AC4F-418D-AE19-62706E023703}">
                      <ahyp:hlinkClr xmlns:ahyp="http://schemas.microsoft.com/office/drawing/2018/hyperlinkcolor" val="tx"/>
                    </a:ext>
                  </a:extLst>
                </a:hlinkClick>
              </a:rPr>
              <a:t>learn more »</a:t>
            </a:r>
            <a:br>
              <a:rPr lang="en-CA" sz="1400" dirty="0">
                <a:solidFill>
                  <a:schemeClr val="tx1">
                    <a:lumMod val="75000"/>
                  </a:schemeClr>
                </a:solidFill>
              </a:rPr>
            </a:br>
            <a:r>
              <a:rPr lang="en-CA" sz="1400" b="0" i="0" u="none" strike="noStrike" cap="all" dirty="0">
                <a:solidFill>
                  <a:schemeClr val="tx1">
                    <a:lumMod val="75000"/>
                  </a:schemeClr>
                </a:solidFill>
                <a:effectLst/>
                <a:latin typeface="Lato"/>
                <a:hlinkClick r:id="rId5">
                  <a:extLst>
                    <a:ext uri="{A12FA001-AC4F-418D-AE19-62706E023703}">
                      <ahyp:hlinkClr xmlns:ahyp="http://schemas.microsoft.com/office/drawing/2018/hyperlinkcolor" val="tx"/>
                    </a:ext>
                  </a:extLst>
                </a:hlinkClick>
              </a:rPr>
              <a:t>MOTHER GOOSE PROGRAM</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This program offers a group experience for parents and their infants and/or toddlers, focusing on personal interaction through rhymes, stories, and song. Parents gain skills and confidence which can enable them to create positive family patterns during their child’s crucial early years. Children benefit from healthy early experiences with language and communication.</a:t>
            </a:r>
          </a:p>
          <a:p>
            <a:pPr algn="l"/>
            <a:r>
              <a:rPr lang="en-CA" sz="1400" b="0" i="0" u="none" strike="noStrike" dirty="0">
                <a:solidFill>
                  <a:schemeClr val="tx1">
                    <a:lumMod val="75000"/>
                  </a:schemeClr>
                </a:solidFill>
                <a:effectLst/>
                <a:latin typeface="Lato"/>
                <a:hlinkClick r:id="rId5">
                  <a:extLst>
                    <a:ext uri="{A12FA001-AC4F-418D-AE19-62706E023703}">
                      <ahyp:hlinkClr xmlns:ahyp="http://schemas.microsoft.com/office/drawing/2018/hyperlinkcolor" val="tx"/>
                    </a:ext>
                  </a:extLst>
                </a:hlinkClick>
              </a:rPr>
              <a:t>learn more »</a:t>
            </a:r>
            <a:br>
              <a:rPr lang="en-CA" sz="1400" dirty="0">
                <a:solidFill>
                  <a:schemeClr val="tx1">
                    <a:lumMod val="75000"/>
                  </a:schemeClr>
                </a:solidFill>
              </a:rPr>
            </a:br>
            <a:r>
              <a:rPr lang="en-CA" sz="1400" b="0" i="0" u="none" strike="noStrike" cap="all" dirty="0">
                <a:solidFill>
                  <a:schemeClr val="tx1">
                    <a:lumMod val="75000"/>
                  </a:schemeClr>
                </a:solidFill>
                <a:effectLst/>
                <a:latin typeface="Lato"/>
                <a:hlinkClick r:id="rId6">
                  <a:extLst>
                    <a:ext uri="{A12FA001-AC4F-418D-AE19-62706E023703}">
                      <ahyp:hlinkClr xmlns:ahyp="http://schemas.microsoft.com/office/drawing/2018/hyperlinkcolor" val="tx"/>
                    </a:ext>
                  </a:extLst>
                </a:hlinkClick>
              </a:rPr>
              <a:t>PEACE PROGRAM FOR CHILDREN AND YOUTH EXPERIENCING VIOLENCE</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The PEACE Program for Children and Youth Experiencing Violence program provides individual and group counselling for children 3 – 18 years of age who have experienced or witnessed violence, threats, or abuse in the home.</a:t>
            </a:r>
          </a:p>
          <a:p>
            <a:pPr algn="l"/>
            <a:r>
              <a:rPr lang="en-CA" sz="1400" b="0" i="0" u="none" strike="noStrike" dirty="0">
                <a:solidFill>
                  <a:schemeClr val="tx1">
                    <a:lumMod val="75000"/>
                  </a:schemeClr>
                </a:solidFill>
                <a:effectLst/>
                <a:latin typeface="Lato"/>
                <a:hlinkClick r:id="rId6">
                  <a:extLst>
                    <a:ext uri="{A12FA001-AC4F-418D-AE19-62706E023703}">
                      <ahyp:hlinkClr xmlns:ahyp="http://schemas.microsoft.com/office/drawing/2018/hyperlinkcolor" val="tx"/>
                    </a:ext>
                  </a:extLst>
                </a:hlinkClick>
              </a:rPr>
              <a:t>learn more »</a:t>
            </a:r>
            <a:br>
              <a:rPr lang="en-CA" sz="1400" dirty="0">
                <a:solidFill>
                  <a:schemeClr val="tx1">
                    <a:lumMod val="75000"/>
                  </a:schemeClr>
                </a:solidFill>
              </a:rPr>
            </a:br>
            <a:r>
              <a:rPr lang="en-CA" sz="1400" b="0" i="0" u="none" strike="noStrike" cap="all" dirty="0">
                <a:solidFill>
                  <a:schemeClr val="tx1">
                    <a:lumMod val="75000"/>
                  </a:schemeClr>
                </a:solidFill>
                <a:effectLst/>
                <a:latin typeface="Lato"/>
                <a:hlinkClick r:id="rId7">
                  <a:extLst>
                    <a:ext uri="{A12FA001-AC4F-418D-AE19-62706E023703}">
                      <ahyp:hlinkClr xmlns:ahyp="http://schemas.microsoft.com/office/drawing/2018/hyperlinkcolor" val="tx"/>
                    </a:ext>
                  </a:extLst>
                </a:hlinkClick>
              </a:rPr>
              <a:t>SEXUAL ABUSE INTERVENTION</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The Sexual Abuse Intervention Program provides services to children and youth who have been victims of sexual abuse.</a:t>
            </a:r>
          </a:p>
          <a:p>
            <a:pPr algn="l"/>
            <a:r>
              <a:rPr lang="en-CA" sz="1400" b="0" i="0" u="none" strike="noStrike" dirty="0">
                <a:solidFill>
                  <a:schemeClr val="tx1">
                    <a:lumMod val="75000"/>
                  </a:schemeClr>
                </a:solidFill>
                <a:effectLst/>
                <a:latin typeface="Lato"/>
                <a:hlinkClick r:id="rId7">
                  <a:extLst>
                    <a:ext uri="{A12FA001-AC4F-418D-AE19-62706E023703}">
                      <ahyp:hlinkClr xmlns:ahyp="http://schemas.microsoft.com/office/drawing/2018/hyperlinkcolor" val="tx"/>
                    </a:ext>
                  </a:extLst>
                </a:hlinkClick>
              </a:rPr>
              <a:t>learn more »</a:t>
            </a:r>
            <a:br>
              <a:rPr lang="en-CA" sz="1400" dirty="0">
                <a:solidFill>
                  <a:schemeClr val="tx1">
                    <a:lumMod val="75000"/>
                  </a:schemeClr>
                </a:solidFill>
              </a:rPr>
            </a:br>
            <a:r>
              <a:rPr lang="en-CA" sz="1400" b="0" i="0" u="none" strike="noStrike" cap="all" dirty="0">
                <a:solidFill>
                  <a:schemeClr val="tx1">
                    <a:lumMod val="75000"/>
                  </a:schemeClr>
                </a:solidFill>
                <a:effectLst/>
                <a:latin typeface="Lato"/>
                <a:hlinkClick r:id="rId8">
                  <a:extLst>
                    <a:ext uri="{A12FA001-AC4F-418D-AE19-62706E023703}">
                      <ahyp:hlinkClr xmlns:ahyp="http://schemas.microsoft.com/office/drawing/2018/hyperlinkcolor" val="tx"/>
                    </a:ext>
                  </a:extLst>
                </a:hlinkClick>
              </a:rPr>
              <a:t>STRENGTHENING FAMILIES PROGRAM</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The Strengthening Families program is a free 14 week multi-cultural family skills training program for families with children aged 6-12 years old. Parenting skills are enhanced so that parents are able to meet the needs of their children and improve sibling, parental, and family relationships.</a:t>
            </a:r>
          </a:p>
          <a:p>
            <a:pPr algn="l"/>
            <a:r>
              <a:rPr lang="en-CA" sz="1400" b="0" i="0" u="none" strike="noStrike" dirty="0">
                <a:solidFill>
                  <a:schemeClr val="tx1">
                    <a:lumMod val="75000"/>
                  </a:schemeClr>
                </a:solidFill>
                <a:effectLst/>
                <a:latin typeface="Lato"/>
                <a:hlinkClick r:id="rId8">
                  <a:extLst>
                    <a:ext uri="{A12FA001-AC4F-418D-AE19-62706E023703}">
                      <ahyp:hlinkClr xmlns:ahyp="http://schemas.microsoft.com/office/drawing/2018/hyperlinkcolor" val="tx"/>
                    </a:ext>
                  </a:extLst>
                </a:hlinkClick>
              </a:rPr>
              <a:t>learn more »</a:t>
            </a:r>
            <a:br>
              <a:rPr lang="en-CA" sz="1400" dirty="0">
                <a:solidFill>
                  <a:schemeClr val="tx1">
                    <a:lumMod val="75000"/>
                  </a:schemeClr>
                </a:solidFill>
              </a:rPr>
            </a:br>
            <a:endParaRPr lang="en-CA" sz="1400" dirty="0">
              <a:solidFill>
                <a:schemeClr val="tx1">
                  <a:lumMod val="75000"/>
                </a:schemeClr>
              </a:solidFill>
            </a:endParaRPr>
          </a:p>
        </p:txBody>
      </p:sp>
    </p:spTree>
    <p:extLst>
      <p:ext uri="{BB962C8B-B14F-4D97-AF65-F5344CB8AC3E}">
        <p14:creationId xmlns:p14="http://schemas.microsoft.com/office/powerpoint/2010/main" val="266785730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A2774F-EB1E-4907-B117-21B953516736}"/>
              </a:ext>
            </a:extLst>
          </p:cNvPr>
          <p:cNvSpPr txBox="1"/>
          <p:nvPr/>
        </p:nvSpPr>
        <p:spPr>
          <a:xfrm>
            <a:off x="88726" y="123342"/>
            <a:ext cx="12103274" cy="5262979"/>
          </a:xfrm>
          <a:prstGeom prst="rect">
            <a:avLst/>
          </a:prstGeom>
          <a:noFill/>
        </p:spPr>
        <p:txBody>
          <a:bodyPr wrap="square">
            <a:spAutoFit/>
          </a:bodyPr>
          <a:lstStyle/>
          <a:p>
            <a:pPr algn="l"/>
            <a:br>
              <a:rPr lang="en-CA" sz="1400" dirty="0">
                <a:solidFill>
                  <a:schemeClr val="tx1">
                    <a:lumMod val="75000"/>
                  </a:schemeClr>
                </a:solidFill>
              </a:rPr>
            </a:br>
            <a:r>
              <a:rPr lang="en-CA" sz="1400" b="0" i="0" u="none" strike="noStrike" cap="all" dirty="0">
                <a:solidFill>
                  <a:schemeClr val="tx1">
                    <a:lumMod val="75000"/>
                  </a:schemeClr>
                </a:solidFill>
                <a:effectLst/>
                <a:latin typeface="Lato"/>
                <a:hlinkClick r:id="rId2">
                  <a:extLst>
                    <a:ext uri="{A12FA001-AC4F-418D-AE19-62706E023703}">
                      <ahyp:hlinkClr xmlns:ahyp="http://schemas.microsoft.com/office/drawing/2018/hyperlinkcolor" val="tx"/>
                    </a:ext>
                  </a:extLst>
                </a:hlinkClick>
              </a:rPr>
              <a:t>SUPPORTED INDEPENDENT LIVING PROGRAM FOR YOUTH</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The Supported Independent Living program assists youth in Fort St John and Dawson Creek B.C to become independent during the transition into adulthood.</a:t>
            </a:r>
          </a:p>
          <a:p>
            <a:pPr algn="l"/>
            <a:r>
              <a:rPr lang="en-CA" sz="1400" b="0" i="0" u="none" strike="noStrike" dirty="0">
                <a:solidFill>
                  <a:schemeClr val="tx1">
                    <a:lumMod val="75000"/>
                  </a:schemeClr>
                </a:solidFill>
                <a:effectLst/>
                <a:latin typeface="Lato"/>
                <a:hlinkClick r:id="rId2">
                  <a:extLst>
                    <a:ext uri="{A12FA001-AC4F-418D-AE19-62706E023703}">
                      <ahyp:hlinkClr xmlns:ahyp="http://schemas.microsoft.com/office/drawing/2018/hyperlinkcolor" val="tx"/>
                    </a:ext>
                  </a:extLst>
                </a:hlinkClick>
              </a:rPr>
              <a:t>learn more »</a:t>
            </a:r>
            <a:br>
              <a:rPr lang="en-CA" sz="1400" dirty="0">
                <a:solidFill>
                  <a:schemeClr val="tx1">
                    <a:lumMod val="75000"/>
                  </a:schemeClr>
                </a:solidFill>
              </a:rPr>
            </a:br>
            <a:r>
              <a:rPr lang="en-CA" sz="1400" b="0" i="0" u="none" strike="noStrike" cap="all" dirty="0">
                <a:solidFill>
                  <a:schemeClr val="tx1">
                    <a:lumMod val="75000"/>
                  </a:schemeClr>
                </a:solidFill>
                <a:effectLst/>
                <a:latin typeface="Lato"/>
                <a:hlinkClick r:id="rId3">
                  <a:extLst>
                    <a:ext uri="{A12FA001-AC4F-418D-AE19-62706E023703}">
                      <ahyp:hlinkClr xmlns:ahyp="http://schemas.microsoft.com/office/drawing/2018/hyperlinkcolor" val="tx"/>
                    </a:ext>
                  </a:extLst>
                </a:hlinkClick>
              </a:rPr>
              <a:t>TEACHING HOME SUPPORT</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The Teaching Home Support program provides household management as well as training in household management when needed. The program serves families referred by the Ministry for Children and Family Development in the Fort St. John, Dawson Creek, Chetwynd and Tumbler Ridge B.C areas.</a:t>
            </a:r>
          </a:p>
          <a:p>
            <a:pPr algn="l"/>
            <a:r>
              <a:rPr lang="en-CA" sz="1400" b="0" i="0" u="none" strike="noStrike" dirty="0">
                <a:solidFill>
                  <a:schemeClr val="tx1">
                    <a:lumMod val="75000"/>
                  </a:schemeClr>
                </a:solidFill>
                <a:effectLst/>
                <a:latin typeface="Lato"/>
                <a:hlinkClick r:id="rId3">
                  <a:extLst>
                    <a:ext uri="{A12FA001-AC4F-418D-AE19-62706E023703}">
                      <ahyp:hlinkClr xmlns:ahyp="http://schemas.microsoft.com/office/drawing/2018/hyperlinkcolor" val="tx"/>
                    </a:ext>
                  </a:extLst>
                </a:hlinkClick>
              </a:rPr>
              <a:t>learn more »</a:t>
            </a:r>
            <a:br>
              <a:rPr lang="en-CA" sz="1400" dirty="0">
                <a:solidFill>
                  <a:schemeClr val="tx1">
                    <a:lumMod val="75000"/>
                  </a:schemeClr>
                </a:solidFill>
              </a:rPr>
            </a:br>
            <a:r>
              <a:rPr lang="en-CA" sz="1400" b="0" i="0" u="none" strike="noStrike" cap="all" dirty="0">
                <a:solidFill>
                  <a:schemeClr val="tx1">
                    <a:lumMod val="75000"/>
                  </a:schemeClr>
                </a:solidFill>
                <a:effectLst/>
                <a:latin typeface="Lato"/>
                <a:hlinkClick r:id="rId4">
                  <a:extLst>
                    <a:ext uri="{A12FA001-AC4F-418D-AE19-62706E023703}">
                      <ahyp:hlinkClr xmlns:ahyp="http://schemas.microsoft.com/office/drawing/2018/hyperlinkcolor" val="tx"/>
                    </a:ext>
                  </a:extLst>
                </a:hlinkClick>
              </a:rPr>
              <a:t>WOMEN’S COUNSELLING (STOPPING THE VIOLENCE)</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This Women’s Counselling program provides counselling for women ages 19+, in Fort St John and area, who have experienced sexual assault, any form of violence or abuse in a relationship, child abuse, and/or childhood violence.</a:t>
            </a:r>
          </a:p>
          <a:p>
            <a:pPr algn="l"/>
            <a:r>
              <a:rPr lang="en-CA" sz="1400" b="0" i="0" u="none" strike="noStrike" dirty="0">
                <a:solidFill>
                  <a:schemeClr val="tx1">
                    <a:lumMod val="75000"/>
                  </a:schemeClr>
                </a:solidFill>
                <a:effectLst/>
                <a:latin typeface="Lato"/>
                <a:hlinkClick r:id="rId4">
                  <a:extLst>
                    <a:ext uri="{A12FA001-AC4F-418D-AE19-62706E023703}">
                      <ahyp:hlinkClr xmlns:ahyp="http://schemas.microsoft.com/office/drawing/2018/hyperlinkcolor" val="tx"/>
                    </a:ext>
                  </a:extLst>
                </a:hlinkClick>
              </a:rPr>
              <a:t>learn more »</a:t>
            </a:r>
            <a:br>
              <a:rPr lang="en-CA" sz="1400" dirty="0">
                <a:solidFill>
                  <a:schemeClr val="tx1">
                    <a:lumMod val="75000"/>
                  </a:schemeClr>
                </a:solidFill>
              </a:rPr>
            </a:br>
            <a:r>
              <a:rPr lang="en-CA" sz="1400" b="0" i="0" u="none" strike="noStrike" cap="all" dirty="0">
                <a:solidFill>
                  <a:schemeClr val="tx1">
                    <a:lumMod val="75000"/>
                  </a:schemeClr>
                </a:solidFill>
                <a:effectLst/>
                <a:latin typeface="Lato"/>
                <a:hlinkClick r:id="rId5">
                  <a:extLst>
                    <a:ext uri="{A12FA001-AC4F-418D-AE19-62706E023703}">
                      <ahyp:hlinkClr xmlns:ahyp="http://schemas.microsoft.com/office/drawing/2018/hyperlinkcolor" val="tx"/>
                    </a:ext>
                  </a:extLst>
                </a:hlinkClick>
              </a:rPr>
              <a:t>WOMEN’S OUTREACH</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The Women’s Outreach program provides emotional support and practical assistance to women in the Fort St John area who have experienced violence, abuse, or threats within the previous 6 months.</a:t>
            </a:r>
          </a:p>
          <a:p>
            <a:pPr algn="l"/>
            <a:r>
              <a:rPr lang="en-CA" sz="1400" b="0" i="0" u="none" strike="noStrike" dirty="0">
                <a:solidFill>
                  <a:schemeClr val="tx1">
                    <a:lumMod val="75000"/>
                  </a:schemeClr>
                </a:solidFill>
                <a:effectLst/>
                <a:latin typeface="Lato"/>
                <a:hlinkClick r:id="rId5">
                  <a:extLst>
                    <a:ext uri="{A12FA001-AC4F-418D-AE19-62706E023703}">
                      <ahyp:hlinkClr xmlns:ahyp="http://schemas.microsoft.com/office/drawing/2018/hyperlinkcolor" val="tx"/>
                    </a:ext>
                  </a:extLst>
                </a:hlinkClick>
              </a:rPr>
              <a:t>learn more »</a:t>
            </a:r>
            <a:br>
              <a:rPr lang="en-CA" sz="1400" dirty="0">
                <a:solidFill>
                  <a:schemeClr val="tx1">
                    <a:lumMod val="75000"/>
                  </a:schemeClr>
                </a:solidFill>
              </a:rPr>
            </a:br>
            <a:r>
              <a:rPr lang="en-CA" sz="1400" b="0" i="0" u="none" strike="noStrike" cap="all" dirty="0">
                <a:solidFill>
                  <a:schemeClr val="tx1">
                    <a:lumMod val="75000"/>
                  </a:schemeClr>
                </a:solidFill>
                <a:effectLst/>
                <a:latin typeface="Lato"/>
                <a:hlinkClick r:id="rId6">
                  <a:extLst>
                    <a:ext uri="{A12FA001-AC4F-418D-AE19-62706E023703}">
                      <ahyp:hlinkClr xmlns:ahyp="http://schemas.microsoft.com/office/drawing/2018/hyperlinkcolor" val="tx"/>
                    </a:ext>
                  </a:extLst>
                </a:hlinkClick>
              </a:rPr>
              <a:t>YOUTH FORT ST. JOHN (YFSJ)</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This program provides positive role models for youth through facilitated group and individual activities designed to enhance the youth’s social and emotional life skills and improve the quality of their relationships at home, at school, at work and in the community.</a:t>
            </a:r>
          </a:p>
          <a:p>
            <a:pPr algn="l"/>
            <a:r>
              <a:rPr lang="en-CA" sz="1400" b="0" i="0" u="none" strike="noStrike" dirty="0">
                <a:solidFill>
                  <a:schemeClr val="tx1">
                    <a:lumMod val="75000"/>
                  </a:schemeClr>
                </a:solidFill>
                <a:effectLst/>
                <a:latin typeface="Lato"/>
                <a:hlinkClick r:id="rId6">
                  <a:extLst>
                    <a:ext uri="{A12FA001-AC4F-418D-AE19-62706E023703}">
                      <ahyp:hlinkClr xmlns:ahyp="http://schemas.microsoft.com/office/drawing/2018/hyperlinkcolor" val="tx"/>
                    </a:ext>
                  </a:extLst>
                </a:hlinkClick>
              </a:rPr>
              <a:t>learn more »</a:t>
            </a:r>
            <a:br>
              <a:rPr lang="en-CA" sz="1400" dirty="0">
                <a:solidFill>
                  <a:schemeClr val="tx1">
                    <a:lumMod val="75000"/>
                  </a:schemeClr>
                </a:solidFill>
              </a:rPr>
            </a:br>
            <a:r>
              <a:rPr lang="en-CA" sz="1400" b="0" i="0" u="none" strike="noStrike" cap="all" dirty="0">
                <a:solidFill>
                  <a:schemeClr val="tx1">
                    <a:lumMod val="75000"/>
                  </a:schemeClr>
                </a:solidFill>
                <a:effectLst/>
                <a:latin typeface="Lato"/>
                <a:hlinkClick r:id="rId7">
                  <a:extLst>
                    <a:ext uri="{A12FA001-AC4F-418D-AE19-62706E023703}">
                      <ahyp:hlinkClr xmlns:ahyp="http://schemas.microsoft.com/office/drawing/2018/hyperlinkcolor" val="tx"/>
                    </a:ext>
                  </a:extLst>
                </a:hlinkClick>
              </a:rPr>
              <a:t>YOUTH JUSTICE ACT</a:t>
            </a:r>
            <a:endParaRPr lang="en-CA" sz="1400" b="0" i="0" cap="all" dirty="0">
              <a:solidFill>
                <a:schemeClr val="tx1">
                  <a:lumMod val="75000"/>
                </a:schemeClr>
              </a:solidFill>
              <a:effectLst/>
              <a:latin typeface="Lato"/>
            </a:endParaRPr>
          </a:p>
          <a:p>
            <a:pPr algn="l"/>
            <a:r>
              <a:rPr lang="en-CA" sz="1400" b="0" i="0" dirty="0">
                <a:solidFill>
                  <a:schemeClr val="tx1">
                    <a:lumMod val="75000"/>
                  </a:schemeClr>
                </a:solidFill>
                <a:effectLst/>
                <a:latin typeface="Lato"/>
              </a:rPr>
              <a:t>This program provides individual, family, and group counselling for youth in the Fort St John and Dawson Creek B.C. areas who are involved in the Criminal Justice System.</a:t>
            </a:r>
          </a:p>
          <a:p>
            <a:r>
              <a:rPr lang="en-CA" sz="1400" b="0" i="0" u="none" strike="noStrike" dirty="0">
                <a:solidFill>
                  <a:schemeClr val="tx1">
                    <a:lumMod val="75000"/>
                  </a:schemeClr>
                </a:solidFill>
                <a:effectLst/>
                <a:latin typeface="Lato"/>
                <a:hlinkClick r:id="rId7">
                  <a:extLst>
                    <a:ext uri="{A12FA001-AC4F-418D-AE19-62706E023703}">
                      <ahyp:hlinkClr xmlns:ahyp="http://schemas.microsoft.com/office/drawing/2018/hyperlinkcolor" val="tx"/>
                    </a:ext>
                  </a:extLst>
                </a:hlinkClick>
              </a:rPr>
              <a:t>learn more »</a:t>
            </a:r>
            <a:endParaRPr lang="en-CA" sz="1400" dirty="0">
              <a:solidFill>
                <a:schemeClr val="tx1">
                  <a:lumMod val="75000"/>
                </a:schemeClr>
              </a:solidFill>
            </a:endParaRPr>
          </a:p>
        </p:txBody>
      </p:sp>
      <p:sp>
        <p:nvSpPr>
          <p:cNvPr id="5" name="TextBox 4">
            <a:extLst>
              <a:ext uri="{FF2B5EF4-FFF2-40B4-BE49-F238E27FC236}">
                <a16:creationId xmlns:a16="http://schemas.microsoft.com/office/drawing/2014/main" id="{F32D46F1-D874-40E5-B619-1D8FF8697350}"/>
              </a:ext>
            </a:extLst>
          </p:cNvPr>
          <p:cNvSpPr txBox="1"/>
          <p:nvPr/>
        </p:nvSpPr>
        <p:spPr>
          <a:xfrm>
            <a:off x="1560352" y="6248096"/>
            <a:ext cx="8707772" cy="369332"/>
          </a:xfrm>
          <a:prstGeom prst="rect">
            <a:avLst/>
          </a:prstGeom>
          <a:noFill/>
        </p:spPr>
        <p:txBody>
          <a:bodyPr wrap="square" rtlCol="0">
            <a:spAutoFit/>
          </a:bodyPr>
          <a:lstStyle/>
          <a:p>
            <a:pPr algn="ctr"/>
            <a:r>
              <a:rPr lang="en-CA" dirty="0" err="1"/>
              <a:t>ctrl+click</a:t>
            </a:r>
            <a:r>
              <a:rPr lang="en-CA" dirty="0"/>
              <a:t> to follow the link </a:t>
            </a:r>
          </a:p>
        </p:txBody>
      </p:sp>
    </p:spTree>
    <p:extLst>
      <p:ext uri="{BB962C8B-B14F-4D97-AF65-F5344CB8AC3E}">
        <p14:creationId xmlns:p14="http://schemas.microsoft.com/office/powerpoint/2010/main" val="12028692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574422-A1B6-4008-8798-82F4520F0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98" y="140993"/>
            <a:ext cx="5073576" cy="6576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04E8D4-D08A-4F20-B4E3-55655F2EE60C}"/>
              </a:ext>
            </a:extLst>
          </p:cNvPr>
          <p:cNvSpPr txBox="1"/>
          <p:nvPr/>
        </p:nvSpPr>
        <p:spPr>
          <a:xfrm>
            <a:off x="5673055" y="909854"/>
            <a:ext cx="6094602" cy="1477328"/>
          </a:xfrm>
          <a:prstGeom prst="rect">
            <a:avLst/>
          </a:prstGeom>
          <a:noFill/>
        </p:spPr>
        <p:txBody>
          <a:bodyPr wrap="square">
            <a:spAutoFit/>
          </a:bodyPr>
          <a:lstStyle/>
          <a:p>
            <a:r>
              <a:rPr lang="en-CA" b="0" i="0" dirty="0">
                <a:solidFill>
                  <a:schemeClr val="tx1">
                    <a:lumMod val="95000"/>
                  </a:schemeClr>
                </a:solidFill>
                <a:effectLst/>
                <a:latin typeface="NonBreakingSpaceOverride"/>
              </a:rPr>
              <a:t>The John Howard Society of Manitoba stands in solidarity with people around the world who are standing up to fight systemic racism and police brutality, and affirms the lives of Black and Indigenous people, both here in Manitoba and elsewhere in Canada.</a:t>
            </a:r>
            <a:endParaRPr lang="en-CA" dirty="0">
              <a:solidFill>
                <a:schemeClr val="tx1">
                  <a:lumMod val="95000"/>
                </a:schemeClr>
              </a:solidFill>
            </a:endParaRPr>
          </a:p>
        </p:txBody>
      </p:sp>
      <p:sp>
        <p:nvSpPr>
          <p:cNvPr id="6" name="TextBox 5">
            <a:extLst>
              <a:ext uri="{FF2B5EF4-FFF2-40B4-BE49-F238E27FC236}">
                <a16:creationId xmlns:a16="http://schemas.microsoft.com/office/drawing/2014/main" id="{F4D41F5D-8758-4CAE-B9F5-90AA446472D0}"/>
              </a:ext>
            </a:extLst>
          </p:cNvPr>
          <p:cNvSpPr txBox="1"/>
          <p:nvPr/>
        </p:nvSpPr>
        <p:spPr>
          <a:xfrm>
            <a:off x="5673055" y="4605205"/>
            <a:ext cx="6094602" cy="1563954"/>
          </a:xfrm>
          <a:prstGeom prst="rect">
            <a:avLst/>
          </a:prstGeom>
          <a:noFill/>
        </p:spPr>
        <p:txBody>
          <a:bodyPr wrap="square">
            <a:spAutoFit/>
          </a:bodyPr>
          <a:lstStyle/>
          <a:p>
            <a:pPr>
              <a:lnSpc>
                <a:spcPct val="107000"/>
              </a:lnSpc>
              <a:spcAft>
                <a:spcPts val="1500"/>
              </a:spcAf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We offer continuous support as they re-establish and maintain their roles as workers, students, parents, and community members. We are a one-stop shop for men involved in the justice system in Manitoba. We assist with individual community referrals, programming and support.</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8546B72-0C75-4121-9618-6A5393D894AB}"/>
              </a:ext>
            </a:extLst>
          </p:cNvPr>
          <p:cNvSpPr txBox="1"/>
          <p:nvPr/>
        </p:nvSpPr>
        <p:spPr>
          <a:xfrm>
            <a:off x="6981737" y="3244333"/>
            <a:ext cx="6094602" cy="369332"/>
          </a:xfrm>
          <a:prstGeom prst="rect">
            <a:avLst/>
          </a:prstGeom>
          <a:noFill/>
        </p:spPr>
        <p:txBody>
          <a:bodyPr wrap="square">
            <a:spAutoFit/>
          </a:bodyPr>
          <a:lstStyle/>
          <a:p>
            <a:r>
              <a:rPr lang="en-CA" dirty="0">
                <a:hlinkClick r:id="rId3"/>
              </a:rPr>
              <a:t>http://johnhoward.mb.ca/</a:t>
            </a:r>
            <a:endParaRPr lang="en-CA" dirty="0"/>
          </a:p>
        </p:txBody>
      </p:sp>
    </p:spTree>
    <p:extLst>
      <p:ext uri="{BB962C8B-B14F-4D97-AF65-F5344CB8AC3E}">
        <p14:creationId xmlns:p14="http://schemas.microsoft.com/office/powerpoint/2010/main" val="11285705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F81E04-F546-470F-B572-1FB3565B6FA2}"/>
              </a:ext>
            </a:extLst>
          </p:cNvPr>
          <p:cNvSpPr txBox="1"/>
          <p:nvPr/>
        </p:nvSpPr>
        <p:spPr>
          <a:xfrm>
            <a:off x="3500306" y="255641"/>
            <a:ext cx="6094602" cy="605743"/>
          </a:xfrm>
          <a:prstGeom prst="rect">
            <a:avLst/>
          </a:prstGeom>
          <a:noFill/>
        </p:spPr>
        <p:txBody>
          <a:bodyPr wrap="square">
            <a:spAutoFit/>
          </a:bodyPr>
          <a:lstStyle/>
          <a:p>
            <a:pPr>
              <a:lnSpc>
                <a:spcPct val="107000"/>
              </a:lnSpc>
              <a:spcAft>
                <a:spcPts val="800"/>
              </a:spcAft>
            </a:pPr>
            <a:r>
              <a:rPr lang="en-CA" sz="3200" b="1" spc="-50" dirty="0">
                <a:solidFill>
                  <a:srgbClr val="00B050"/>
                </a:solidFill>
                <a:effectLst/>
                <a:latin typeface="Bell MT" panose="02020503060305020303" pitchFamily="18" charset="0"/>
                <a:ea typeface="Times New Roman" panose="02020603050405020304" pitchFamily="18" charset="0"/>
                <a:cs typeface="Times New Roman" panose="02020603050405020304" pitchFamily="18" charset="0"/>
              </a:rPr>
              <a:t>Summary of our Services</a:t>
            </a:r>
            <a:endParaRPr lang="en-CA" sz="3200" dirty="0">
              <a:solidFill>
                <a:srgbClr val="00B050"/>
              </a:solidFill>
              <a:effectLst/>
              <a:latin typeface="Bell MT" panose="02020503060305020303"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EF45ABB-F230-4063-8F74-E2784862F317}"/>
              </a:ext>
            </a:extLst>
          </p:cNvPr>
          <p:cNvSpPr txBox="1"/>
          <p:nvPr/>
        </p:nvSpPr>
        <p:spPr>
          <a:xfrm>
            <a:off x="2376181" y="1371411"/>
            <a:ext cx="8495950" cy="3472104"/>
          </a:xfrm>
          <a:prstGeom prst="rect">
            <a:avLst/>
          </a:prstGeom>
          <a:noFill/>
        </p:spPr>
        <p:txBody>
          <a:bodyPr wrap="square">
            <a:spAutoFit/>
          </a:bodyPr>
          <a:lstStyle/>
          <a:p>
            <a:pPr marL="285750" indent="-285750">
              <a:buFont typeface="Arial" panose="020B0604020202020204" pitchFamily="34" charset="0"/>
              <a:buChar char="•"/>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We </a:t>
            </a:r>
            <a:r>
              <a:rPr lang="en-CA" sz="1800" u="sng" dirty="0">
                <a:effectLst/>
                <a:latin typeface="Garamond" panose="02020404030301010803"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offer clothing and hygiene items</a:t>
            </a: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 available to clients who need them</a:t>
            </a:r>
          </a:p>
          <a:p>
            <a:endParaRPr lang="en-CA" sz="1800" dirty="0">
              <a:effectLst/>
              <a:latin typeface="Garamond" panose="02020404030301010803"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Providing information and community resource referrals for clients</a:t>
            </a: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Provide assistance with Birth Certificate (note: some restrictions apply)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Employment referrals and resources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Plans for education, such as adult learning centres, post-secondary, or other training</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Referrals to addictions treatment program</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Finding community supports and resources for family members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endParaRPr lang="en-CA" dirty="0"/>
          </a:p>
        </p:txBody>
      </p:sp>
      <p:sp>
        <p:nvSpPr>
          <p:cNvPr id="7" name="TextBox 6">
            <a:extLst>
              <a:ext uri="{FF2B5EF4-FFF2-40B4-BE49-F238E27FC236}">
                <a16:creationId xmlns:a16="http://schemas.microsoft.com/office/drawing/2014/main" id="{0E1EA542-99BC-4E69-86C6-32CEE54576D4}"/>
              </a:ext>
            </a:extLst>
          </p:cNvPr>
          <p:cNvSpPr txBox="1"/>
          <p:nvPr/>
        </p:nvSpPr>
        <p:spPr>
          <a:xfrm>
            <a:off x="2627851" y="4843515"/>
            <a:ext cx="6094602" cy="1543051"/>
          </a:xfrm>
          <a:prstGeom prst="rect">
            <a:avLst/>
          </a:prstGeom>
          <a:noFill/>
        </p:spPr>
        <p:txBody>
          <a:bodyPr wrap="square">
            <a:spAutoFit/>
          </a:bodyPr>
          <a:lstStyle/>
          <a:p>
            <a:pPr>
              <a:lnSpc>
                <a:spcPct val="107000"/>
              </a:lnSpc>
              <a:spcAft>
                <a:spcPts val="800"/>
              </a:spcAft>
            </a:pPr>
            <a:r>
              <a:rPr lang="en-CA" sz="1050" b="1" spc="-50" dirty="0">
                <a:effectLst/>
                <a:latin typeface="Helvetica Neue"/>
                <a:ea typeface="Times New Roman" panose="02020603050405020304" pitchFamily="18" charset="0"/>
                <a:cs typeface="Times New Roman" panose="02020603050405020304" pitchFamily="18" charset="0"/>
              </a:rPr>
              <a:t>Our Clients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Our community clients include people who just got out of jail as well as those who have been out for years. Anybody can use our services as long as they are male who has currently or formerly been involved in the justice system.</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36471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92F682-0B50-4EB6-931C-1241ED1A37F3}"/>
              </a:ext>
            </a:extLst>
          </p:cNvPr>
          <p:cNvSpPr txBox="1"/>
          <p:nvPr/>
        </p:nvSpPr>
        <p:spPr>
          <a:xfrm>
            <a:off x="3753375" y="1673380"/>
            <a:ext cx="6094602" cy="717761"/>
          </a:xfrm>
          <a:prstGeom prst="rect">
            <a:avLst/>
          </a:prstGeom>
          <a:noFill/>
        </p:spPr>
        <p:txBody>
          <a:bodyPr wrap="square">
            <a:spAutoFit/>
          </a:bodyPr>
          <a:lstStyle/>
          <a:p>
            <a:pPr>
              <a:lnSpc>
                <a:spcPct val="107000"/>
              </a:lnSpc>
              <a:spcAft>
                <a:spcPts val="800"/>
              </a:spcAft>
            </a:pPr>
            <a:r>
              <a:rPr lang="en-CA" sz="4000" b="1" spc="-50" dirty="0">
                <a:solidFill>
                  <a:srgbClr val="00B050"/>
                </a:solidFill>
                <a:effectLst/>
                <a:latin typeface="Helvetica Neue"/>
                <a:ea typeface="Times New Roman" panose="02020603050405020304" pitchFamily="18" charset="0"/>
                <a:cs typeface="Times New Roman" panose="02020603050405020304" pitchFamily="18" charset="0"/>
              </a:rPr>
              <a:t>Clothing Closet</a:t>
            </a:r>
            <a:endParaRPr lang="en-CA" sz="4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51F4EA3-1F0A-4780-95FF-F583EDC0C383}"/>
              </a:ext>
            </a:extLst>
          </p:cNvPr>
          <p:cNvSpPr txBox="1"/>
          <p:nvPr/>
        </p:nvSpPr>
        <p:spPr>
          <a:xfrm>
            <a:off x="2862743" y="2612744"/>
            <a:ext cx="6094602" cy="2052678"/>
          </a:xfrm>
          <a:prstGeom prst="rect">
            <a:avLst/>
          </a:prstGeom>
          <a:noFill/>
        </p:spPr>
        <p:txBody>
          <a:bodyPr wrap="square">
            <a:spAutoFit/>
          </a:bodyPr>
          <a:lstStyle/>
          <a:p>
            <a:pPr>
              <a:lnSpc>
                <a:spcPct val="107000"/>
              </a:lnSpc>
              <a:spcAft>
                <a:spcPts val="1500"/>
              </a:spcAf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“We Fit You Closet,” where clients in the community can visit to pick up clothing. We have mostly casual clothing – t-shirts, jeans, and sweaters – as well as, coats, and winter wear. Work boots are also available, with a letter from an employer stating employment.</a:t>
            </a:r>
          </a:p>
          <a:p>
            <a:pPr>
              <a:lnSpc>
                <a:spcPct val="107000"/>
              </a:lnSpc>
              <a:spcAft>
                <a:spcPts val="1500"/>
              </a:spcAf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We also have hygiene items, which include basic toiletries for individuals that are reintegrating from institution to community.</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90935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B5C83-BFEE-4B0E-92FD-48BE4E992915}"/>
              </a:ext>
            </a:extLst>
          </p:cNvPr>
          <p:cNvSpPr>
            <a:spLocks noGrp="1"/>
          </p:cNvSpPr>
          <p:nvPr>
            <p:ph type="title"/>
          </p:nvPr>
        </p:nvSpPr>
        <p:spPr/>
        <p:txBody>
          <a:bodyPr>
            <a:noAutofit/>
          </a:bodyPr>
          <a:lstStyle/>
          <a:p>
            <a:pPr algn="ctr"/>
            <a:r>
              <a:rPr lang="pt-PT" sz="1400" dirty="0">
                <a:ln>
                  <a:noFill/>
                </a:ln>
                <a:effectLst/>
                <a:latin typeface="+mn-lt"/>
                <a:ea typeface="Arial Unicode MS"/>
                <a:cs typeface="Arial Unicode MS"/>
              </a:rPr>
              <a:t>As a </a:t>
            </a:r>
            <a:r>
              <a:rPr lang="pt-PT" sz="1400" dirty="0" err="1">
                <a:ln>
                  <a:noFill/>
                </a:ln>
                <a:effectLst/>
                <a:latin typeface="+mn-lt"/>
                <a:ea typeface="Arial Unicode MS"/>
                <a:cs typeface="Arial Unicode MS"/>
              </a:rPr>
              <a:t>human</a:t>
            </a:r>
            <a:r>
              <a:rPr lang="pt-PT" sz="1400" dirty="0">
                <a:ln>
                  <a:noFill/>
                </a:ln>
                <a:effectLst/>
                <a:latin typeface="+mn-lt"/>
                <a:ea typeface="Arial Unicode MS"/>
                <a:cs typeface="Arial Unicode MS"/>
              </a:rPr>
              <a:t> </a:t>
            </a:r>
            <a:r>
              <a:rPr lang="pt-PT" sz="1400" dirty="0" err="1">
                <a:ln>
                  <a:noFill/>
                </a:ln>
                <a:effectLst/>
                <a:latin typeface="+mn-lt"/>
                <a:ea typeface="Arial Unicode MS"/>
                <a:cs typeface="Arial Unicode MS"/>
              </a:rPr>
              <a:t>we</a:t>
            </a:r>
            <a:r>
              <a:rPr lang="pt-PT" sz="1400" dirty="0">
                <a:ln>
                  <a:noFill/>
                </a:ln>
                <a:effectLst/>
                <a:latin typeface="+mn-lt"/>
                <a:ea typeface="Arial Unicode MS"/>
                <a:cs typeface="Arial Unicode MS"/>
              </a:rPr>
              <a:t> </a:t>
            </a:r>
            <a:r>
              <a:rPr lang="pt-PT" sz="1400" dirty="0" err="1">
                <a:ln>
                  <a:noFill/>
                </a:ln>
                <a:effectLst/>
                <a:latin typeface="+mn-lt"/>
                <a:ea typeface="Arial Unicode MS"/>
                <a:cs typeface="Arial Unicode MS"/>
              </a:rPr>
              <a:t>need</a:t>
            </a:r>
            <a:r>
              <a:rPr lang="pt-PT" sz="1400" dirty="0">
                <a:ln>
                  <a:noFill/>
                </a:ln>
                <a:effectLst/>
                <a:latin typeface="+mn-lt"/>
                <a:ea typeface="Arial Unicode MS"/>
                <a:cs typeface="Arial Unicode MS"/>
              </a:rPr>
              <a:t> to </a:t>
            </a:r>
            <a:r>
              <a:rPr lang="pt-PT" sz="1400" dirty="0" err="1">
                <a:ln>
                  <a:noFill/>
                </a:ln>
                <a:effectLst/>
                <a:latin typeface="+mn-lt"/>
                <a:ea typeface="Arial Unicode MS"/>
                <a:cs typeface="Arial Unicode MS"/>
              </a:rPr>
              <a:t>feel</a:t>
            </a:r>
            <a:r>
              <a:rPr lang="pt-PT" sz="1400" dirty="0">
                <a:ln>
                  <a:noFill/>
                </a:ln>
                <a:effectLst/>
                <a:latin typeface="+mn-lt"/>
                <a:ea typeface="Arial Unicode MS"/>
                <a:cs typeface="Arial Unicode MS"/>
              </a:rPr>
              <a:t> a </a:t>
            </a:r>
            <a:r>
              <a:rPr lang="pt-PT" sz="1400" dirty="0" err="1">
                <a:ln>
                  <a:noFill/>
                </a:ln>
                <a:effectLst/>
                <a:latin typeface="+mn-lt"/>
                <a:ea typeface="Arial Unicode MS"/>
                <a:cs typeface="Arial Unicode MS"/>
              </a:rPr>
              <a:t>reason</a:t>
            </a:r>
            <a:r>
              <a:rPr lang="pt-PT" sz="1400" dirty="0">
                <a:ln>
                  <a:noFill/>
                </a:ln>
                <a:effectLst/>
                <a:latin typeface="+mn-lt"/>
                <a:ea typeface="Arial Unicode MS"/>
                <a:cs typeface="Arial Unicode MS"/>
              </a:rPr>
              <a:t> to </a:t>
            </a:r>
            <a:r>
              <a:rPr lang="pt-PT" sz="1400" dirty="0" err="1">
                <a:ln>
                  <a:noFill/>
                </a:ln>
                <a:effectLst/>
                <a:latin typeface="+mn-lt"/>
                <a:ea typeface="Arial Unicode MS"/>
                <a:cs typeface="Arial Unicode MS"/>
              </a:rPr>
              <a:t>wake</a:t>
            </a:r>
            <a:r>
              <a:rPr lang="pt-PT" sz="1400" dirty="0">
                <a:ln>
                  <a:noFill/>
                </a:ln>
                <a:effectLst/>
                <a:latin typeface="+mn-lt"/>
                <a:ea typeface="Arial Unicode MS"/>
                <a:cs typeface="Arial Unicode MS"/>
              </a:rPr>
              <a:t> </a:t>
            </a:r>
            <a:r>
              <a:rPr lang="pt-PT" sz="1400" dirty="0" err="1">
                <a:ln>
                  <a:noFill/>
                </a:ln>
                <a:effectLst/>
                <a:latin typeface="+mn-lt"/>
                <a:ea typeface="Arial Unicode MS"/>
                <a:cs typeface="Arial Unicode MS"/>
              </a:rPr>
              <a:t>up</a:t>
            </a:r>
            <a:r>
              <a:rPr lang="pt-PT" sz="1400" dirty="0">
                <a:ln>
                  <a:noFill/>
                </a:ln>
                <a:effectLst/>
                <a:latin typeface="+mn-lt"/>
                <a:ea typeface="Arial Unicode MS"/>
                <a:cs typeface="Arial Unicode MS"/>
              </a:rPr>
              <a:t> in </a:t>
            </a:r>
            <a:r>
              <a:rPr lang="pt-PT" sz="1400" dirty="0" err="1">
                <a:ln>
                  <a:noFill/>
                </a:ln>
                <a:effectLst/>
                <a:latin typeface="+mn-lt"/>
                <a:ea typeface="Arial Unicode MS"/>
                <a:cs typeface="Arial Unicode MS"/>
              </a:rPr>
              <a:t>the</a:t>
            </a:r>
            <a:r>
              <a:rPr lang="pt-PT" sz="1400" dirty="0">
                <a:ln>
                  <a:noFill/>
                </a:ln>
                <a:effectLst/>
                <a:latin typeface="+mn-lt"/>
                <a:ea typeface="Arial Unicode MS"/>
                <a:cs typeface="Arial Unicode MS"/>
              </a:rPr>
              <a:t> </a:t>
            </a:r>
            <a:r>
              <a:rPr lang="pt-PT" sz="1400" dirty="0" err="1">
                <a:ln>
                  <a:noFill/>
                </a:ln>
                <a:effectLst/>
                <a:latin typeface="+mn-lt"/>
                <a:ea typeface="Arial Unicode MS"/>
                <a:cs typeface="Arial Unicode MS"/>
              </a:rPr>
              <a:t>morning</a:t>
            </a:r>
            <a:r>
              <a:rPr lang="pt-PT" sz="1400" dirty="0">
                <a:ln>
                  <a:noFill/>
                </a:ln>
                <a:effectLst/>
                <a:latin typeface="+mn-lt"/>
                <a:ea typeface="Arial Unicode MS"/>
                <a:cs typeface="Arial Unicode MS"/>
              </a:rPr>
              <a:t>, </a:t>
            </a:r>
            <a:r>
              <a:rPr lang="pt-PT" sz="1400" dirty="0" err="1">
                <a:ln>
                  <a:noFill/>
                </a:ln>
                <a:effectLst/>
                <a:latin typeface="+mn-lt"/>
                <a:ea typeface="Arial Unicode MS"/>
                <a:cs typeface="Arial Unicode MS"/>
              </a:rPr>
              <a:t>before</a:t>
            </a:r>
            <a:r>
              <a:rPr lang="pt-PT" sz="1400" dirty="0">
                <a:ln>
                  <a:noFill/>
                </a:ln>
                <a:effectLst/>
                <a:latin typeface="+mn-lt"/>
                <a:ea typeface="Arial Unicode MS"/>
                <a:cs typeface="Arial Unicode MS"/>
              </a:rPr>
              <a:t> </a:t>
            </a:r>
            <a:r>
              <a:rPr lang="pt-PT" sz="1400" dirty="0" err="1">
                <a:ln>
                  <a:noFill/>
                </a:ln>
                <a:effectLst/>
                <a:latin typeface="+mn-lt"/>
                <a:ea typeface="Arial Unicode MS"/>
                <a:cs typeface="Arial Unicode MS"/>
              </a:rPr>
              <a:t>we</a:t>
            </a:r>
            <a:r>
              <a:rPr lang="pt-PT" sz="1400" dirty="0">
                <a:ln>
                  <a:noFill/>
                </a:ln>
                <a:effectLst/>
                <a:latin typeface="+mn-lt"/>
                <a:ea typeface="Arial Unicode MS"/>
                <a:cs typeface="Arial Unicode MS"/>
              </a:rPr>
              <a:t> </a:t>
            </a:r>
            <a:r>
              <a:rPr lang="pt-PT" sz="1400" dirty="0" err="1">
                <a:ln>
                  <a:noFill/>
                </a:ln>
                <a:effectLst/>
                <a:latin typeface="+mn-lt"/>
                <a:ea typeface="Arial Unicode MS"/>
                <a:cs typeface="Arial Unicode MS"/>
              </a:rPr>
              <a:t>have</a:t>
            </a:r>
            <a:r>
              <a:rPr lang="pt-PT" sz="1400" dirty="0">
                <a:ln>
                  <a:noFill/>
                </a:ln>
                <a:effectLst/>
                <a:latin typeface="+mn-lt"/>
                <a:ea typeface="Arial Unicode MS"/>
                <a:cs typeface="Arial Unicode MS"/>
              </a:rPr>
              <a:t> a motive to </a:t>
            </a:r>
            <a:r>
              <a:rPr lang="pt-PT" sz="1400" b="1" dirty="0" err="1">
                <a:ln>
                  <a:noFill/>
                </a:ln>
                <a:effectLst/>
                <a:latin typeface="+mn-lt"/>
                <a:ea typeface="Arial Unicode MS"/>
                <a:cs typeface="Arial Unicode MS"/>
              </a:rPr>
              <a:t>Make</a:t>
            </a:r>
            <a:r>
              <a:rPr lang="pt-PT" sz="1400" b="1" dirty="0">
                <a:ln>
                  <a:noFill/>
                </a:ln>
                <a:effectLst/>
                <a:latin typeface="+mn-lt"/>
                <a:ea typeface="Arial Unicode MS"/>
                <a:cs typeface="Arial Unicode MS"/>
              </a:rPr>
              <a:t> Shift Happen</a:t>
            </a:r>
            <a:r>
              <a:rPr lang="pt-PT" sz="1400" dirty="0">
                <a:ln>
                  <a:noFill/>
                </a:ln>
                <a:effectLst/>
                <a:latin typeface="+mn-lt"/>
                <a:ea typeface="Arial Unicode MS"/>
                <a:cs typeface="Arial Unicode MS"/>
              </a:rPr>
              <a:t>. This is why we need to incorporate Hierarchy. Maslow’s Hierarchy demonstrates the motivation model outlining our </a:t>
            </a:r>
            <a:r>
              <a:rPr lang="en-CA" sz="1400" b="0" i="0" dirty="0">
                <a:effectLst/>
                <a:latin typeface="+mn-lt"/>
              </a:rPr>
              <a:t>deficiency or deprivation needs (“D-needs”) in that their lack of satisfaction causes a deficiency that motivates people to meet these needs. Physiological needs, the lowest level on the hierarchy, include necessities such as air, food, and water. These tend to be satisfied for most people, but they become predominant when unmet.</a:t>
            </a:r>
            <a:r>
              <a:rPr lang="en-CA" sz="1400" b="0" i="0" dirty="0">
                <a:latin typeface="+mn-lt"/>
              </a:rPr>
              <a:t> </a:t>
            </a:r>
            <a:r>
              <a:rPr lang="en-CA" sz="1400" dirty="0">
                <a:latin typeface="+mn-lt"/>
              </a:rPr>
              <a:t>The </a:t>
            </a:r>
            <a:r>
              <a:rPr lang="en-CA" sz="1400" b="0" i="0" dirty="0">
                <a:effectLst/>
                <a:latin typeface="+mn-lt"/>
              </a:rPr>
              <a:t>top level of the pyramid is considered growth needs. The lower level needs must be satisfied before higher-order needs can influence behavior.</a:t>
            </a:r>
            <a:endParaRPr lang="en-CA" sz="1400" dirty="0">
              <a:latin typeface="+mn-lt"/>
            </a:endParaRPr>
          </a:p>
        </p:txBody>
      </p:sp>
      <p:pic>
        <p:nvPicPr>
          <p:cNvPr id="8" name="Content Placeholder 7">
            <a:extLst>
              <a:ext uri="{FF2B5EF4-FFF2-40B4-BE49-F238E27FC236}">
                <a16:creationId xmlns:a16="http://schemas.microsoft.com/office/drawing/2014/main" id="{0E154070-77A4-49B1-A859-204857AD7927}"/>
              </a:ext>
            </a:extLst>
          </p:cNvPr>
          <p:cNvPicPr>
            <a:picLocks noGrp="1" noChangeAspect="1"/>
          </p:cNvPicPr>
          <p:nvPr>
            <p:ph idx="1"/>
          </p:nvPr>
        </p:nvPicPr>
        <p:blipFill>
          <a:blip r:embed="rId2"/>
          <a:stretch>
            <a:fillRect/>
          </a:stretch>
        </p:blipFill>
        <p:spPr>
          <a:xfrm>
            <a:off x="3964146" y="2096528"/>
            <a:ext cx="4022644" cy="3710279"/>
          </a:xfrm>
          <a:prstGeom prst="rect">
            <a:avLst/>
          </a:prstGeom>
        </p:spPr>
      </p:pic>
      <p:sp>
        <p:nvSpPr>
          <p:cNvPr id="9" name="TextBox 8">
            <a:extLst>
              <a:ext uri="{FF2B5EF4-FFF2-40B4-BE49-F238E27FC236}">
                <a16:creationId xmlns:a16="http://schemas.microsoft.com/office/drawing/2014/main" id="{3A358BC0-3814-4576-B864-A3466C4161B2}"/>
              </a:ext>
            </a:extLst>
          </p:cNvPr>
          <p:cNvSpPr txBox="1"/>
          <p:nvPr/>
        </p:nvSpPr>
        <p:spPr>
          <a:xfrm>
            <a:off x="2030135" y="6539988"/>
            <a:ext cx="12281953" cy="261610"/>
          </a:xfrm>
          <a:prstGeom prst="rect">
            <a:avLst/>
          </a:prstGeom>
          <a:noFill/>
        </p:spPr>
        <p:txBody>
          <a:bodyPr wrap="square" rtlCol="0">
            <a:spAutoFit/>
          </a:bodyPr>
          <a:lstStyle/>
          <a:p>
            <a:pPr>
              <a:spcBef>
                <a:spcPts val="800"/>
              </a:spcBef>
              <a:spcAft>
                <a:spcPts val="0"/>
              </a:spcAft>
            </a:pPr>
            <a:r>
              <a:rPr lang="en-US" sz="1100" dirty="0">
                <a:ln>
                  <a:noFill/>
                </a:ln>
                <a:solidFill>
                  <a:srgbClr val="121212"/>
                </a:solidFill>
                <a:effectLst/>
                <a:latin typeface="Helvetica" panose="020B0604020202020204" pitchFamily="34" charset="0"/>
                <a:ea typeface="Arial Unicode MS"/>
                <a:cs typeface="Arial Unicode MS"/>
              </a:rPr>
              <a:t>McLeod, S. A. (2020, March 20). </a:t>
            </a:r>
            <a:r>
              <a:rPr lang="en-US" sz="1100" i="1" dirty="0">
                <a:ln>
                  <a:noFill/>
                </a:ln>
                <a:solidFill>
                  <a:srgbClr val="121212"/>
                </a:solidFill>
                <a:effectLst/>
                <a:latin typeface="Helvetica" panose="020B0604020202020204" pitchFamily="34" charset="0"/>
                <a:ea typeface="Arial Unicode MS"/>
                <a:cs typeface="Arial Unicode MS"/>
              </a:rPr>
              <a:t>Maslow's hierarchy of needs</a:t>
            </a:r>
            <a:r>
              <a:rPr lang="en-US" sz="1100" dirty="0">
                <a:ln>
                  <a:noFill/>
                </a:ln>
                <a:solidFill>
                  <a:srgbClr val="121212"/>
                </a:solidFill>
                <a:effectLst/>
                <a:latin typeface="Helvetica" panose="020B0604020202020204" pitchFamily="34" charset="0"/>
                <a:ea typeface="Arial Unicode MS"/>
                <a:cs typeface="Arial Unicode MS"/>
              </a:rPr>
              <a:t>. Simply Psychology. https://www.simplypsychology.org/maslow.html</a:t>
            </a:r>
            <a:endParaRPr lang="en-CA" sz="1100" dirty="0">
              <a:ln>
                <a:noFill/>
              </a:ln>
              <a:solidFill>
                <a:srgbClr val="000000"/>
              </a:solidFill>
              <a:effectLst/>
              <a:latin typeface="Helvetica Neue"/>
              <a:ea typeface="Arial Unicode MS"/>
              <a:cs typeface="Arial Unicode MS"/>
            </a:endParaRPr>
          </a:p>
        </p:txBody>
      </p:sp>
      <p:sp>
        <p:nvSpPr>
          <p:cNvPr id="12" name="TextBox 11">
            <a:extLst>
              <a:ext uri="{FF2B5EF4-FFF2-40B4-BE49-F238E27FC236}">
                <a16:creationId xmlns:a16="http://schemas.microsoft.com/office/drawing/2014/main" id="{8F8853E9-3B3F-4536-ADC3-48B0A3F63A29}"/>
              </a:ext>
            </a:extLst>
          </p:cNvPr>
          <p:cNvSpPr txBox="1"/>
          <p:nvPr/>
        </p:nvSpPr>
        <p:spPr>
          <a:xfrm>
            <a:off x="3727197" y="6273699"/>
            <a:ext cx="12202163" cy="261610"/>
          </a:xfrm>
          <a:prstGeom prst="rect">
            <a:avLst/>
          </a:prstGeom>
          <a:noFill/>
        </p:spPr>
        <p:txBody>
          <a:bodyPr wrap="square">
            <a:spAutoFit/>
          </a:bodyPr>
          <a:lstStyle/>
          <a:p>
            <a:r>
              <a:rPr lang="en-CA" sz="1100" dirty="0">
                <a:solidFill>
                  <a:schemeClr val="bg1"/>
                </a:solidFill>
                <a:hlinkClick r:id="rId3">
                  <a:extLst>
                    <a:ext uri="{A12FA001-AC4F-418D-AE19-62706E023703}">
                      <ahyp:hlinkClr xmlns:ahyp="http://schemas.microsoft.com/office/drawing/2018/hyperlinkcolor" val="tx"/>
                    </a:ext>
                  </a:extLst>
                </a:hlinkClick>
              </a:rPr>
              <a:t>https://www.learning-theories.com/maslows-hierarchy-of-needs.</a:t>
            </a:r>
            <a:endParaRPr lang="en-CA" sz="1800" dirty="0">
              <a:solidFill>
                <a:schemeClr val="bg1"/>
              </a:solidFill>
            </a:endParaRPr>
          </a:p>
        </p:txBody>
      </p:sp>
    </p:spTree>
    <p:extLst>
      <p:ext uri="{BB962C8B-B14F-4D97-AF65-F5344CB8AC3E}">
        <p14:creationId xmlns:p14="http://schemas.microsoft.com/office/powerpoint/2010/main" val="31565348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26EB9D-BD13-4B13-B4BC-8D2900DF2CEB}"/>
              </a:ext>
            </a:extLst>
          </p:cNvPr>
          <p:cNvSpPr txBox="1"/>
          <p:nvPr/>
        </p:nvSpPr>
        <p:spPr>
          <a:xfrm>
            <a:off x="4441272" y="188528"/>
            <a:ext cx="6094602" cy="780342"/>
          </a:xfrm>
          <a:prstGeom prst="rect">
            <a:avLst/>
          </a:prstGeom>
          <a:noFill/>
        </p:spPr>
        <p:txBody>
          <a:bodyPr wrap="square">
            <a:spAutoFit/>
          </a:bodyPr>
          <a:lstStyle/>
          <a:p>
            <a:pPr>
              <a:lnSpc>
                <a:spcPct val="107000"/>
              </a:lnSpc>
              <a:spcAft>
                <a:spcPts val="800"/>
              </a:spcAft>
            </a:pPr>
            <a:r>
              <a:rPr lang="en-CA" sz="4400" b="1" spc="-50" dirty="0">
                <a:solidFill>
                  <a:srgbClr val="00B0F0"/>
                </a:solidFill>
                <a:effectLst/>
                <a:latin typeface="Helvetica Neue"/>
                <a:ea typeface="Times New Roman" panose="02020603050405020304" pitchFamily="18" charset="0"/>
                <a:cs typeface="Times New Roman" panose="02020603050405020304" pitchFamily="18" charset="0"/>
              </a:rPr>
              <a:t>Programs</a:t>
            </a:r>
            <a:endParaRPr lang="en-CA" sz="44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34CF0A0-5357-4FA3-A9B4-30AEF96EF31D}"/>
              </a:ext>
            </a:extLst>
          </p:cNvPr>
          <p:cNvSpPr txBox="1"/>
          <p:nvPr/>
        </p:nvSpPr>
        <p:spPr>
          <a:xfrm>
            <a:off x="2711742" y="1122252"/>
            <a:ext cx="6094602" cy="674865"/>
          </a:xfrm>
          <a:prstGeom prst="rect">
            <a:avLst/>
          </a:prstGeom>
          <a:noFill/>
        </p:spPr>
        <p:txBody>
          <a:bodyPr wrap="square">
            <a:spAutoFit/>
          </a:bodyPr>
          <a:lstStyle/>
          <a:p>
            <a:pPr algn="ctr">
              <a:lnSpc>
                <a:spcPct val="107000"/>
              </a:lnSpc>
              <a:spcAft>
                <a:spcPts val="1500"/>
              </a:spcAft>
            </a:pPr>
            <a:r>
              <a:rPr lang="en-CA" sz="18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All programs are continuous and are offered on a rotation and are FREE of charge.</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3C5AE4F-61A0-469B-A7A6-505CE03BAC78}"/>
              </a:ext>
            </a:extLst>
          </p:cNvPr>
          <p:cNvSpPr txBox="1"/>
          <p:nvPr/>
        </p:nvSpPr>
        <p:spPr>
          <a:xfrm>
            <a:off x="3048699" y="1797117"/>
            <a:ext cx="6094602" cy="5781070"/>
          </a:xfrm>
          <a:prstGeom prst="rect">
            <a:avLst/>
          </a:prstGeom>
          <a:noFill/>
        </p:spPr>
        <p:txBody>
          <a:bodyPr wrap="square">
            <a:spAutoFit/>
          </a:bodyPr>
          <a:lstStyle/>
          <a:p>
            <a:pPr>
              <a:lnSpc>
                <a:spcPct val="107000"/>
              </a:lnSpc>
              <a:spcAft>
                <a:spcPts val="800"/>
              </a:spcAft>
            </a:pPr>
            <a:r>
              <a:rPr lang="en-CA" sz="1400" b="1" spc="-5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Positive Parenting Program</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4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The Positive Parenting Program (Triple P) is a preventatively oriented program that aims to promote positive, caring relationships between parents and their children. The program aims to help parents develop effective management strategies for dealing with a variety of childhood behavioural and emotional problems and common developmental issues (Triple P, 2013).</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CA" sz="14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The John Howard Society of Manitoba offers this course to fathers in the community, and it is offered in a group setting. </a:t>
            </a:r>
          </a:p>
          <a:p>
            <a:endParaRPr lang="en-CA" sz="1400" dirty="0">
              <a:solidFill>
                <a:schemeClr val="tx1">
                  <a:lumMod val="85000"/>
                </a:schemeClr>
              </a:solidFill>
              <a:latin typeface="Garamond" panose="02020404030301010803" pitchFamily="18" charset="0"/>
              <a:cs typeface="Times New Roman" panose="02020603050405020304" pitchFamily="18" charset="0"/>
            </a:endParaRPr>
          </a:p>
          <a:p>
            <a:pPr>
              <a:lnSpc>
                <a:spcPct val="107000"/>
              </a:lnSpc>
              <a:spcAft>
                <a:spcPts val="800"/>
              </a:spcAft>
            </a:pPr>
            <a:r>
              <a:rPr lang="en-CA" sz="1400" b="1" spc="-5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End to Aggression</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4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End to Aggression is a program designed to help participants avoid further assaultive and/or aggressive behaviour by understanding how the way we think affects how we feel and ultimately affects our actions (Government of Manitoba, 2011).</a:t>
            </a:r>
          </a:p>
          <a:p>
            <a:pPr>
              <a:lnSpc>
                <a:spcPct val="107000"/>
              </a:lnSpc>
              <a:spcAft>
                <a:spcPts val="800"/>
              </a:spcAft>
            </a:pPr>
            <a:r>
              <a:rPr lang="en-CA" sz="1400" b="1" spc="-5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Introduction to Healthy Relationships</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4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Introduction to Healthy Relationships provides participants with information about healthy relationships, healthy and unhealthy behaviour within relationships, and tools to promote behavioural change. This is an informational program and not a treatment option (Government of Manitoba, 2015).</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solidFill>
                <a:schemeClr val="tx1">
                  <a:lumMod val="85000"/>
                </a:schemeClr>
              </a:solidFill>
            </a:endParaRPr>
          </a:p>
        </p:txBody>
      </p:sp>
    </p:spTree>
    <p:extLst>
      <p:ext uri="{BB962C8B-B14F-4D97-AF65-F5344CB8AC3E}">
        <p14:creationId xmlns:p14="http://schemas.microsoft.com/office/powerpoint/2010/main" val="5488006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A16FE1-32AA-4971-A3D3-FEFACFD9608B}"/>
              </a:ext>
            </a:extLst>
          </p:cNvPr>
          <p:cNvSpPr txBox="1"/>
          <p:nvPr/>
        </p:nvSpPr>
        <p:spPr>
          <a:xfrm>
            <a:off x="2854354" y="375019"/>
            <a:ext cx="6094602" cy="6780959"/>
          </a:xfrm>
          <a:prstGeom prst="rect">
            <a:avLst/>
          </a:prstGeom>
          <a:noFill/>
        </p:spPr>
        <p:txBody>
          <a:bodyPr wrap="square">
            <a:spAutoFit/>
          </a:bodyPr>
          <a:lstStyle/>
          <a:p>
            <a:pPr>
              <a:lnSpc>
                <a:spcPct val="107000"/>
              </a:lnSpc>
              <a:spcAft>
                <a:spcPts val="800"/>
              </a:spcAft>
            </a:pPr>
            <a:r>
              <a:rPr lang="en-CA" sz="1200" b="1" spc="-5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Coming To Terms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2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The Coming To Terms (CTT) program provides information to its participants that will assist them in evaluating their use of alcohol and other drugs, and the consequences that it may pose on their lives, as well as the lives around them. It aims to develop self-awareness and progression through the Stages of Change (Manitoba Corrections, 2010).</a:t>
            </a:r>
          </a:p>
          <a:p>
            <a:pPr>
              <a:lnSpc>
                <a:spcPct val="107000"/>
              </a:lnSpc>
              <a:spcAft>
                <a:spcPts val="800"/>
              </a:spcAft>
            </a:pPr>
            <a:r>
              <a:rPr lang="en-CA" sz="1200" b="1" spc="-5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Healing and Harm Reduction Substance Abuse Program</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2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The John Howard Society of Manitoba is pleased to announce it has received three-year funding from Health Canada’s Substance Use and Addictions Program to develop and implement a “Healing and Harm Reduction Substance Abuse Program” in Winnipeg.</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b="1" spc="-5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Indigenous Elder services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2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The agency has been approved for funding in the amount of $476,798 for a period of 39 months to create a new program that includes weekly open support groups, case management, and Indigenous Elder services.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2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“We expect this program to play a crucial role in the healthy reintegration of formerly incarcerated individuals back into their families and communities,” said Sharon Perrault, Acting Executive Director of the John Howard Society of Manitoba.</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b="1" spc="-5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Open-group format</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2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The open group will rotate through a series of 16 topics related to substance use, trauma, the Indigenous experience, and harm reduction strategies for problematic substance use. The sessions will include information, activities, opportunities for sharing, and Indigenous teachings and ceremonies.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2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The program addresses the isolation from culture, community and services experienced by Indigenous men due to their trauma and subsequent problems with substance abuse and the law.</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endParaRPr lang="en-CA" sz="1200" dirty="0">
              <a:solidFill>
                <a:schemeClr val="tx1">
                  <a:lumMod val="85000"/>
                </a:schemeClr>
              </a:solidFill>
              <a:latin typeface="Garamond" panose="02020404030301010803" pitchFamily="18" charset="0"/>
              <a:ea typeface="Calibri" panose="020F0502020204030204" pitchFamily="34" charset="0"/>
              <a:cs typeface="Times New Roman" panose="02020603050405020304" pitchFamily="18" charset="0"/>
            </a:endParaRPr>
          </a:p>
          <a:p>
            <a:pPr>
              <a:lnSpc>
                <a:spcPct val="107000"/>
              </a:lnSpc>
              <a:spcAft>
                <a:spcPts val="1500"/>
              </a:spcAft>
            </a:pP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29519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38317D-7379-4B21-970C-4029D9D1F83C}"/>
              </a:ext>
            </a:extLst>
          </p:cNvPr>
          <p:cNvSpPr txBox="1"/>
          <p:nvPr/>
        </p:nvSpPr>
        <p:spPr>
          <a:xfrm>
            <a:off x="3206692" y="2221073"/>
            <a:ext cx="6094602" cy="2415854"/>
          </a:xfrm>
          <a:prstGeom prst="rect">
            <a:avLst/>
          </a:prstGeom>
          <a:noFill/>
        </p:spPr>
        <p:txBody>
          <a:bodyPr wrap="square">
            <a:spAutoFit/>
          </a:bodyPr>
          <a:lstStyle/>
          <a:p>
            <a:pPr>
              <a:lnSpc>
                <a:spcPct val="107000"/>
              </a:lnSpc>
              <a:spcAft>
                <a:spcPts val="800"/>
              </a:spcAft>
            </a:pPr>
            <a:r>
              <a:rPr lang="en-CA" sz="1400" b="1" spc="-5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Culturally-based programming</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4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“Our goal with this program is to provide culturally-based substance abuse programming that speaks to and is informed by the Indigenous experience,” said Perrault.</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4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Funding includes allocation for evaluation of the program and the creation of program manuals that can be adopted by other agencies.</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1400" dirty="0">
                <a:solidFill>
                  <a:schemeClr val="tx1">
                    <a:lumMod val="85000"/>
                  </a:schemeClr>
                </a:solidFill>
                <a:effectLst/>
                <a:latin typeface="Garamond" panose="02020404030301010803" pitchFamily="18" charset="0"/>
                <a:ea typeface="Times New Roman" panose="02020603050405020304" pitchFamily="18" charset="0"/>
                <a:cs typeface="Times New Roman" panose="02020603050405020304" pitchFamily="18" charset="0"/>
              </a:rPr>
              <a:t>The program is currently in the development stage. More announcements are forthcoming.</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5116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D62086-1520-408F-B126-76F5F2EAF31F}"/>
              </a:ext>
            </a:extLst>
          </p:cNvPr>
          <p:cNvSpPr txBox="1"/>
          <p:nvPr/>
        </p:nvSpPr>
        <p:spPr>
          <a:xfrm>
            <a:off x="3875714" y="293615"/>
            <a:ext cx="4010457" cy="707886"/>
          </a:xfrm>
          <a:prstGeom prst="rect">
            <a:avLst/>
          </a:prstGeom>
          <a:noFill/>
        </p:spPr>
        <p:txBody>
          <a:bodyPr wrap="none" rtlCol="0">
            <a:spAutoFit/>
          </a:bodyPr>
          <a:lstStyle/>
          <a:p>
            <a:r>
              <a:rPr lang="en-CA" sz="4000" dirty="0">
                <a:solidFill>
                  <a:srgbClr val="00B0F0"/>
                </a:solidFill>
                <a:latin typeface="Franklin Gothic Heavy" panose="020B0903020102020204" pitchFamily="34" charset="0"/>
              </a:rPr>
              <a:t>Things We Offer</a:t>
            </a:r>
          </a:p>
        </p:txBody>
      </p:sp>
      <p:sp>
        <p:nvSpPr>
          <p:cNvPr id="4" name="TextBox 3">
            <a:extLst>
              <a:ext uri="{FF2B5EF4-FFF2-40B4-BE49-F238E27FC236}">
                <a16:creationId xmlns:a16="http://schemas.microsoft.com/office/drawing/2014/main" id="{77BA74E8-44BF-48E4-9F8D-54D1D799847C}"/>
              </a:ext>
            </a:extLst>
          </p:cNvPr>
          <p:cNvSpPr txBox="1"/>
          <p:nvPr/>
        </p:nvSpPr>
        <p:spPr>
          <a:xfrm>
            <a:off x="3048699" y="1195312"/>
            <a:ext cx="6094602" cy="5193025"/>
          </a:xfrm>
          <a:prstGeom prst="rect">
            <a:avLst/>
          </a:prstGeom>
          <a:noFill/>
        </p:spPr>
        <p:txBody>
          <a:bodyPr wrap="square">
            <a:spAutoFit/>
          </a:bodyPr>
          <a:lstStyle/>
          <a:p>
            <a:pPr>
              <a:lnSpc>
                <a:spcPct val="107000"/>
              </a:lnSpc>
              <a:spcAft>
                <a:spcPts val="1500"/>
              </a:spcAf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 a personal development workbook series, which helps clients improve their literacy skills while at the same time learning about topics of interest, such as parenting, victim awareness, and substance use</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 opportunities to improve basic literacy and numeracy skills through one-to-one tutoring sessions with volunteers, inmate peer tutors, and JHS staff</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 opportunities to study for the GED or brush up on math, English, sciences and social studies in preparation for a return to school</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 referrals to adult literacy programs in the community</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 peer tutor training for inmates or bail program residents who are interested in working with and mentoring their lower-literacy peers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800" dirty="0">
                <a:effectLst/>
                <a:latin typeface="Garamond" panose="02020404030301010803" pitchFamily="18" charset="0"/>
                <a:ea typeface="Times New Roman" panose="02020603050405020304" pitchFamily="18" charset="0"/>
                <a:cs typeface="Times New Roman" panose="02020603050405020304" pitchFamily="18" charset="0"/>
              </a:rPr>
              <a:t>– a lending library of fiction, non-fiction and magazines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A90368B-9C0B-4057-A24F-65492EEA9992}"/>
              </a:ext>
            </a:extLst>
          </p:cNvPr>
          <p:cNvSpPr txBox="1"/>
          <p:nvPr/>
        </p:nvSpPr>
        <p:spPr>
          <a:xfrm>
            <a:off x="4616042" y="6428259"/>
            <a:ext cx="6094602" cy="307777"/>
          </a:xfrm>
          <a:prstGeom prst="rect">
            <a:avLst/>
          </a:prstGeom>
          <a:noFill/>
        </p:spPr>
        <p:txBody>
          <a:bodyPr wrap="square">
            <a:spAutoFit/>
          </a:bodyPr>
          <a:lstStyle/>
          <a:p>
            <a:r>
              <a:rPr lang="en-CA" sz="1400" dirty="0">
                <a:hlinkClick r:id="rId2"/>
              </a:rPr>
              <a:t>http://johnhoward.mb.ca/</a:t>
            </a:r>
            <a:endParaRPr lang="en-CA" sz="1400" dirty="0"/>
          </a:p>
        </p:txBody>
      </p:sp>
    </p:spTree>
    <p:extLst>
      <p:ext uri="{BB962C8B-B14F-4D97-AF65-F5344CB8AC3E}">
        <p14:creationId xmlns:p14="http://schemas.microsoft.com/office/powerpoint/2010/main" val="9992311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925DE5-B8F4-4B56-BA89-5DB1E3B87735}"/>
              </a:ext>
            </a:extLst>
          </p:cNvPr>
          <p:cNvPicPr>
            <a:picLocks noChangeAspect="1"/>
          </p:cNvPicPr>
          <p:nvPr/>
        </p:nvPicPr>
        <p:blipFill>
          <a:blip r:embed="rId2"/>
          <a:stretch>
            <a:fillRect/>
          </a:stretch>
        </p:blipFill>
        <p:spPr>
          <a:xfrm>
            <a:off x="2418301" y="466114"/>
            <a:ext cx="7044480" cy="4012678"/>
          </a:xfrm>
          <a:prstGeom prst="rect">
            <a:avLst/>
          </a:prstGeom>
        </p:spPr>
      </p:pic>
      <p:sp>
        <p:nvSpPr>
          <p:cNvPr id="3" name="TextBox 2">
            <a:extLst>
              <a:ext uri="{FF2B5EF4-FFF2-40B4-BE49-F238E27FC236}">
                <a16:creationId xmlns:a16="http://schemas.microsoft.com/office/drawing/2014/main" id="{DE2920AD-B9AC-4051-9CA4-0B4A646401C6}"/>
              </a:ext>
            </a:extLst>
          </p:cNvPr>
          <p:cNvSpPr txBox="1"/>
          <p:nvPr/>
        </p:nvSpPr>
        <p:spPr>
          <a:xfrm>
            <a:off x="1937858" y="5427677"/>
            <a:ext cx="8808440" cy="707886"/>
          </a:xfrm>
          <a:prstGeom prst="rect">
            <a:avLst/>
          </a:prstGeom>
          <a:noFill/>
        </p:spPr>
        <p:txBody>
          <a:bodyPr wrap="square" rtlCol="0">
            <a:spAutoFit/>
          </a:bodyPr>
          <a:lstStyle/>
          <a:p>
            <a:r>
              <a:rPr lang="en-CA" sz="4000" dirty="0">
                <a:solidFill>
                  <a:schemeClr val="bg1"/>
                </a:solidFill>
                <a:latin typeface="Bernard MT Condensed" panose="02050806060905020404" pitchFamily="18" charset="0"/>
              </a:rPr>
              <a:t>IN YOUTH WE LEARN; IN AGE WE UNDERSTAND</a:t>
            </a:r>
          </a:p>
        </p:txBody>
      </p:sp>
    </p:spTree>
    <p:extLst>
      <p:ext uri="{BB962C8B-B14F-4D97-AF65-F5344CB8AC3E}">
        <p14:creationId xmlns:p14="http://schemas.microsoft.com/office/powerpoint/2010/main" val="32633634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510FBA-A8BF-4C77-81FA-7021EFC35056}"/>
              </a:ext>
            </a:extLst>
          </p:cNvPr>
          <p:cNvSpPr txBox="1"/>
          <p:nvPr/>
        </p:nvSpPr>
        <p:spPr>
          <a:xfrm>
            <a:off x="3741490" y="511728"/>
            <a:ext cx="4251613" cy="369332"/>
          </a:xfrm>
          <a:prstGeom prst="rect">
            <a:avLst/>
          </a:prstGeom>
          <a:noFill/>
        </p:spPr>
        <p:txBody>
          <a:bodyPr wrap="none" rtlCol="0">
            <a:spAutoFit/>
          </a:bodyPr>
          <a:lstStyle/>
          <a:p>
            <a:r>
              <a:rPr lang="en-CA" b="1" u="sng" dirty="0"/>
              <a:t>Addressing Youth Gangs &amp; Violence </a:t>
            </a:r>
          </a:p>
        </p:txBody>
      </p:sp>
      <p:sp>
        <p:nvSpPr>
          <p:cNvPr id="4" name="TextBox 3">
            <a:extLst>
              <a:ext uri="{FF2B5EF4-FFF2-40B4-BE49-F238E27FC236}">
                <a16:creationId xmlns:a16="http://schemas.microsoft.com/office/drawing/2014/main" id="{9BA66746-6F95-4D5C-A10A-2D076434D023}"/>
              </a:ext>
            </a:extLst>
          </p:cNvPr>
          <p:cNvSpPr txBox="1"/>
          <p:nvPr/>
        </p:nvSpPr>
        <p:spPr>
          <a:xfrm>
            <a:off x="2819995" y="1408009"/>
            <a:ext cx="6094602" cy="4750852"/>
          </a:xfrm>
          <a:prstGeom prst="rect">
            <a:avLst/>
          </a:prstGeom>
          <a:noFill/>
        </p:spPr>
        <p:txBody>
          <a:bodyPr wrap="square">
            <a:spAutoFit/>
          </a:bodyPr>
          <a:lstStyle/>
          <a:p>
            <a:pPr algn="ctr">
              <a:lnSpc>
                <a:spcPct val="107000"/>
              </a:lnSpc>
              <a:spcAft>
                <a:spcPts val="800"/>
              </a:spcAft>
            </a:pPr>
            <a:r>
              <a:rPr lang="en-CA" sz="18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Gang-involved youth are considered to be some of the main perpetrators (and victims) of crime and violence, and impose a high burden on society in terms of criminal justice system and other societal costs. </a:t>
            </a:r>
            <a:endParaRPr lang="en-CA" sz="18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sz="18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 </a:t>
            </a:r>
            <a:endParaRPr lang="en-CA" sz="18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sz="18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Populations most at risk: </a:t>
            </a:r>
            <a:endParaRPr lang="en-CA" sz="18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sz="18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Indigenous Youth</a:t>
            </a:r>
            <a:endParaRPr lang="en-CA" sz="18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sz="18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Black Youth</a:t>
            </a:r>
            <a:endParaRPr lang="en-CA" sz="18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sz="18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Immigrant Youth </a:t>
            </a:r>
            <a:endParaRPr lang="en-CA" sz="18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sz="18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Young Woman</a:t>
            </a:r>
            <a:endParaRPr lang="en-CA" sz="18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sz="18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 </a:t>
            </a:r>
            <a:endParaRPr lang="en-CA" sz="18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sz="18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Youth who become involved in gangs often posses a high number or risk factors prior to gang membership.</a:t>
            </a:r>
            <a:endParaRPr lang="en-CA" sz="18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02620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E083B7-E501-4C8D-A88A-77DA173843F5}"/>
              </a:ext>
            </a:extLst>
          </p:cNvPr>
          <p:cNvSpPr txBox="1"/>
          <p:nvPr/>
        </p:nvSpPr>
        <p:spPr>
          <a:xfrm>
            <a:off x="975219" y="33807"/>
            <a:ext cx="9502630" cy="6790385"/>
          </a:xfrm>
          <a:prstGeom prst="rect">
            <a:avLst/>
          </a:prstGeom>
          <a:noFill/>
        </p:spPr>
        <p:txBody>
          <a:bodyPr wrap="square">
            <a:spAutoFit/>
          </a:bodyPr>
          <a:lstStyle/>
          <a:p>
            <a:pPr>
              <a:lnSpc>
                <a:spcPct val="107000"/>
              </a:lnSpc>
              <a:spcAft>
                <a:spcPts val="800"/>
              </a:spcAft>
            </a:pPr>
            <a:r>
              <a:rPr lang="en-CA" sz="1200" b="1" u="sng"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Option I-The Wraparound Approach:</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The Wraparound approach has been implemented in the United States and Canada throughout the 1990s, as well as more recently (</a:t>
            </a:r>
            <a:r>
              <a:rPr lang="en-CA" sz="1200" dirty="0" err="1">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Debicki</a:t>
            </a:r>
            <a:r>
              <a:rPr lang="en-CA" sz="12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 2011). Wraparound is an intensive, individualized care management program designed for youth with serious or complex emotional and/or behavioural problems.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The Wraparound approach seeks to provide more extensive and proactive contact between the youth, his or her family, and other involved parties (e.g., court counsellor, social worker, etc.). Wraparound is focused on providing a continuum of services and support networks with case management coordination. </a:t>
            </a:r>
            <a:endParaRPr lang="en-CA" sz="11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A focus on individualized and needs-based care can ensure that the necessary services are identified and accessed to meet the unique needs of each participant.</a:t>
            </a:r>
            <a:endParaRPr lang="en-CA" sz="11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 </a:t>
            </a:r>
            <a:r>
              <a:rPr lang="en-CA" sz="1100" b="1"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Key Implementation Components</a:t>
            </a:r>
            <a:endParaRPr lang="en-CA" sz="11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1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A collaborative, community-based interagency team designs, implements, and oversees the project. Professionals from at least three of the following partners should be involved: child welfare services, mental health services, substance abuse services, family services, police, school, youth justice system, employment program, community organization (recreational, youth centre). One organization takes the lead in coordinating each individual Wraparound case.</a:t>
            </a:r>
            <a:endParaRPr lang="en-CA" sz="11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1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A formal interagency agreement sets out who the target population for the initiative is; how they will be enrolled in the program; how services will be delivered and paid for; what roles different agencies and individuals will play; and what resources will be committed by various groups. This is commonly referred to as a 'system of care'.</a:t>
            </a:r>
            <a:endParaRPr lang="en-CA" sz="11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1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Care coordinators who are responsible for helping participants create a customized treatment program for guiding youth and their families through the system of care. Care coordinators are usually employees of the lead agency. The care coordinator ensures the mobilization of partners, supervisions and support of workers, and overall project coordination.</a:t>
            </a:r>
            <a:endParaRPr lang="en-CA" sz="11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1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Child and family teams (comprised of family members, paid service providers, and community members such as teachers and mentors) are created for each participant in the program. This team is a group of people – chosen in consultation with the family and connected to them through natural, community, and formal support relationships – who know the youth and his/her complex needs and work in partnership to ensure that the young person's needs in all life domains are addressed with cultural competence. This team develops and implements the plan of care.</a:t>
            </a:r>
            <a:endParaRPr lang="en-CA" sz="11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1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There is an assessment of needs and development of a youth driven comprehensive plan of care, which is updated continually. This plan of care identifies the young person's unique strengths and weaknesses across domains, targets specific goals and proposes action plans. The plan of care addresses the roles of individual team members (young person and family included) in helping achieve the goals.</a:t>
            </a:r>
            <a:endParaRPr lang="en-CA" sz="11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1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To achieve the goal laid out in the Wraparound plan of care, the team develops and implements a customized set of strategies, supports and services based upon availability and existing resources, such as employment support, pro-social activities (sport, music, etc.), school support, personal development (theme-based workshops, self-esteem). The care coordinator assesses the youth and develops and implements each person's intervention plan. This person is trained to coordinate the Wraparound process for a family.</a:t>
            </a:r>
            <a:endParaRPr lang="en-CA" sz="11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03253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EB232A-9F87-4A0A-8981-68639031D169}"/>
              </a:ext>
            </a:extLst>
          </p:cNvPr>
          <p:cNvSpPr txBox="1"/>
          <p:nvPr/>
        </p:nvSpPr>
        <p:spPr>
          <a:xfrm>
            <a:off x="2023843" y="1002032"/>
            <a:ext cx="8789565" cy="4371966"/>
          </a:xfrm>
          <a:prstGeom prst="rect">
            <a:avLst/>
          </a:prstGeom>
          <a:noFill/>
        </p:spPr>
        <p:txBody>
          <a:bodyPr wrap="square">
            <a:spAutoFit/>
          </a:bodyPr>
          <a:lstStyle/>
          <a:p>
            <a:pPr>
              <a:lnSpc>
                <a:spcPct val="107000"/>
              </a:lnSpc>
              <a:spcAft>
                <a:spcPts val="865"/>
              </a:spcAft>
            </a:pPr>
            <a:r>
              <a:rPr lang="en-CA" sz="1400" b="1"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Lessons Learned from Wraparound Experiences</a:t>
            </a:r>
            <a:b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br>
            <a: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Evaluations suggest a number of lessons learned from the development and implementation phases of the Wraparound approach (</a:t>
            </a:r>
            <a:r>
              <a:rPr lang="en-CA" sz="1400" dirty="0" err="1">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Debicki</a:t>
            </a:r>
            <a: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 2011; </a:t>
            </a:r>
            <a:r>
              <a:rPr lang="en-CA" sz="1400" dirty="0" err="1">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Kamradt</a:t>
            </a:r>
            <a: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 2010; Smith-</a:t>
            </a:r>
            <a:r>
              <a:rPr lang="en-CA" sz="1400" dirty="0" err="1">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Moncrieffe</a:t>
            </a:r>
            <a: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 2013). These include:</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The importance of developing a comprehensive map of community assets;</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The importance of setting realistic expectations for the project;</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The importance of practicing Wraparound and ensuring that service providers understand what this entails;</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Getting access to services in a timely fashion requires relationship-building and persistence;</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A strong system of partnerships is necessary to implement the Wraparound process effectively;</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The community and the partners must work together towards a common goal with each child, youth, adult and their family;</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Facilitators require good clinical teaching or coaching so that they are implementing the model faithfully and effectively; and</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Children, youth, adults and their families must be connected to community groups to help them re-establish positive social networks so they can rebuild a supportive safety net.</a:t>
            </a:r>
            <a:endParaRPr lang="en-CA" sz="1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338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63425D-D065-4244-BCEF-2BFC5CA3449A}"/>
              </a:ext>
            </a:extLst>
          </p:cNvPr>
          <p:cNvSpPr txBox="1"/>
          <p:nvPr/>
        </p:nvSpPr>
        <p:spPr>
          <a:xfrm>
            <a:off x="411390" y="1004003"/>
            <a:ext cx="11369219" cy="4641655"/>
          </a:xfrm>
          <a:prstGeom prst="rect">
            <a:avLst/>
          </a:prstGeom>
          <a:noFill/>
        </p:spPr>
        <p:txBody>
          <a:bodyPr wrap="square">
            <a:spAutoFit/>
          </a:bodyPr>
          <a:lstStyle/>
          <a:p>
            <a:pPr>
              <a:lnSpc>
                <a:spcPct val="107000"/>
              </a:lnSpc>
              <a:spcAft>
                <a:spcPts val="800"/>
              </a:spcAft>
            </a:pPr>
            <a:r>
              <a:rPr lang="en-CA" sz="1200" b="1" u="sng"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Option II-Gang Reduction Program:</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Theory: </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 </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The GRP is a comprehensive, integrated, multifaceted and coordinated approach that outlines the importance of addressing the needs of individual youth and making changes in the families, organizations, and communities. The GRP concentrates on assessing the needs of youth and providing them with individualized support services and suppression by involving their families, local organizations, and their communities.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 </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Key Implementations: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solidFill>
                  <a:schemeClr val="tx1">
                    <a:lumMod val="85000"/>
                  </a:schemeClr>
                </a:solidFill>
                <a:effectLst/>
                <a:latin typeface="Helvetica" panose="020B0604020202020204" pitchFamily="34" charset="0"/>
                <a:ea typeface="Calibri" panose="020F0502020204030204" pitchFamily="34" charset="0"/>
                <a:cs typeface="Times New Roman" panose="02020603050405020304" pitchFamily="18" charset="0"/>
              </a:rPr>
              <a:t>The GRP consists of five core strategies which originate from integrated and team-oriented problem solving. The fundamental basis of the GRP is that a lack of social opportunities and the degree of social disorganization in a community contribute the youth gang problem.</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Community mobilization – involving the community in responding to the gang problem.</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Social intervention – addressing social deficits and issues, such as mental health issues, family dysfunction, substance abuse, and other factors that will diminish a gang member's ability to disengage from the gang.</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Opportunities provision – engaging gang members in educational and employment opportunities.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Gang suppression – reducing the ability of gangs to cause harm to the community.</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Organizational change and development – improving the ability of organizations and agencies to respond to gangs. </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CA" sz="10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 </a:t>
            </a:r>
            <a:endParaRPr lang="en-CA" sz="10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17947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9735E4-46E8-4D42-80C8-1DF11ABA4A98}"/>
              </a:ext>
            </a:extLst>
          </p:cNvPr>
          <p:cNvSpPr txBox="1"/>
          <p:nvPr/>
        </p:nvSpPr>
        <p:spPr>
          <a:xfrm>
            <a:off x="1889620" y="1035785"/>
            <a:ext cx="9225793" cy="4493474"/>
          </a:xfrm>
          <a:prstGeom prst="rect">
            <a:avLst/>
          </a:prstGeom>
          <a:noFill/>
        </p:spPr>
        <p:txBody>
          <a:bodyPr wrap="square">
            <a:spAutoFit/>
          </a:bodyPr>
          <a:lstStyle/>
          <a:p>
            <a:pPr marL="457200">
              <a:lnSpc>
                <a:spcPct val="107000"/>
              </a:lnSpc>
              <a:spcAft>
                <a:spcPts val="800"/>
              </a:spcAf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Key Findings in the Gang Reduction Program:</a:t>
            </a:r>
            <a:b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b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Strong leadership of a site coordinator, close oversight by the National Gang Centre/OJJDP during the strategic planning and implementation phases, and the availability of technical assistance contributed to implementation progress at the sites;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The lead organization should ensure proper analysis of community needs and knowledge of existing services, resources, and organizations available to youth at risk of gang involvement; and</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Implementation sites should be in a position to demonstrate a sufficient level of readiness.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5"/>
              </a:spcAf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Past evaluations have demonstrated that communities who did not complete a community assessment and clearly identify the problem to be addressed had difficulty mobilizing the community and experienced implementation difficulties.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5"/>
              </a:spcAft>
            </a:pPr>
            <a:r>
              <a:rPr lang="en-CA" sz="1200" b="1"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Strategies</a:t>
            </a:r>
            <a:b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b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To help communities understand and define their unique gang situation, an assessment should answer the following questions (inspired by Howell, 2010):</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Who are the individuals involved in gangs and youth violence and what are their risk/protective factors?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Who are at the greatest risk of joining gangs and what are their risk/protective factors?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What is the history of these gangs in the community?</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What crimes are committed by these gangs, when, where ('hot spots') and why?  </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What services (direct or related) are currently available to address the problem in the community and where are there gaps?</a:t>
            </a:r>
            <a:endParaRPr lang="en-CA" sz="12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9B4CE37-DA00-4411-8BF9-354190AA5698}"/>
              </a:ext>
            </a:extLst>
          </p:cNvPr>
          <p:cNvSpPr txBox="1"/>
          <p:nvPr/>
        </p:nvSpPr>
        <p:spPr>
          <a:xfrm>
            <a:off x="2653018" y="5822215"/>
            <a:ext cx="6094602" cy="876266"/>
          </a:xfrm>
          <a:prstGeom prst="rect">
            <a:avLst/>
          </a:prstGeom>
          <a:noFill/>
        </p:spPr>
        <p:txBody>
          <a:bodyPr wrap="square">
            <a:spAutoFit/>
          </a:bodyPr>
          <a:lstStyle/>
          <a:p>
            <a:pPr marL="457200" algn="ctr">
              <a:lnSpc>
                <a:spcPct val="107000"/>
              </a:lnSpc>
              <a:spcAft>
                <a:spcPts val="800"/>
              </a:spcAft>
            </a:pPr>
            <a:r>
              <a:rPr lang="en-CA" sz="14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Reference:</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07000"/>
              </a:lnSpc>
              <a:spcAft>
                <a:spcPts val="800"/>
              </a:spcAft>
            </a:pPr>
            <a:r>
              <a:rPr lang="en-CA"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https://www.publicsafety.gc.ca/cnt/rsrcs/pblctns/2018-ddrss-yth-gngs-vlnc/index-en.aspx</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187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8AFE5-9074-4391-BACC-B96FC30C20C0}"/>
              </a:ext>
            </a:extLst>
          </p:cNvPr>
          <p:cNvSpPr>
            <a:spLocks noGrp="1"/>
          </p:cNvSpPr>
          <p:nvPr>
            <p:ph type="title"/>
          </p:nvPr>
        </p:nvSpPr>
        <p:spPr/>
        <p:txBody>
          <a:bodyPr>
            <a:normAutofit fontScale="90000"/>
          </a:bodyPr>
          <a:lstStyle/>
          <a:p>
            <a:pPr>
              <a:spcBef>
                <a:spcPts val="800"/>
              </a:spcBef>
              <a:spcAft>
                <a:spcPts val="0"/>
              </a:spcAft>
            </a:pPr>
            <a:r>
              <a:rPr lang="en-US" sz="1600" dirty="0">
                <a:ln>
                  <a:noFill/>
                </a:ln>
                <a:effectLst/>
                <a:latin typeface="Helvetica" panose="020B0604020202020204" pitchFamily="34" charset="0"/>
                <a:ea typeface="Arial Unicode MS"/>
                <a:cs typeface="Arial Unicode MS"/>
              </a:rPr>
              <a:t>1. </a:t>
            </a:r>
            <a:r>
              <a:rPr lang="en-US" sz="1600" i="1" dirty="0">
                <a:ln>
                  <a:noFill/>
                </a:ln>
                <a:effectLst/>
                <a:latin typeface="Helvetica" panose="020B0604020202020204" pitchFamily="34" charset="0"/>
                <a:ea typeface="Arial Unicode MS"/>
                <a:cs typeface="Arial Unicode MS"/>
              </a:rPr>
              <a:t>Biological and physiological needs</a:t>
            </a:r>
            <a:r>
              <a:rPr lang="en-US" sz="1600" dirty="0">
                <a:ln>
                  <a:noFill/>
                </a:ln>
                <a:effectLst/>
                <a:latin typeface="Helvetica" panose="020B0604020202020204" pitchFamily="34" charset="0"/>
                <a:ea typeface="Arial Unicode MS"/>
                <a:cs typeface="Arial Unicode MS"/>
              </a:rPr>
              <a:t> - air, food, drink, shelter, warmth, sex, sleep, etc.</a:t>
            </a:r>
            <a:br>
              <a:rPr lang="en-CA" sz="1600" dirty="0">
                <a:ln>
                  <a:noFill/>
                </a:ln>
                <a:effectLst/>
                <a:latin typeface="Helvetica Neue"/>
                <a:ea typeface="Arial Unicode MS"/>
                <a:cs typeface="Arial Unicode MS"/>
              </a:rPr>
            </a:br>
            <a:r>
              <a:rPr lang="en-US" sz="1600" dirty="0">
                <a:ln>
                  <a:noFill/>
                </a:ln>
                <a:effectLst/>
                <a:latin typeface="Helvetica" panose="020B0604020202020204" pitchFamily="34" charset="0"/>
                <a:ea typeface="Arial Unicode MS"/>
                <a:cs typeface="Arial Unicode MS"/>
              </a:rPr>
              <a:t>2. </a:t>
            </a:r>
            <a:r>
              <a:rPr lang="en-US" sz="1600" i="1" dirty="0">
                <a:ln>
                  <a:noFill/>
                </a:ln>
                <a:effectLst/>
                <a:latin typeface="Helvetica" panose="020B0604020202020204" pitchFamily="34" charset="0"/>
                <a:ea typeface="Arial Unicode MS"/>
                <a:cs typeface="Arial Unicode MS"/>
              </a:rPr>
              <a:t>Safety needs</a:t>
            </a:r>
            <a:r>
              <a:rPr lang="en-US" sz="1600" dirty="0">
                <a:ln>
                  <a:noFill/>
                </a:ln>
                <a:effectLst/>
                <a:latin typeface="Helvetica" panose="020B0604020202020204" pitchFamily="34" charset="0"/>
                <a:ea typeface="Arial Unicode MS"/>
                <a:cs typeface="Arial Unicode MS"/>
              </a:rPr>
              <a:t> - protection from elements, security, order, law, stability, freedom from fear.</a:t>
            </a:r>
            <a:br>
              <a:rPr lang="en-CA" sz="1600" dirty="0">
                <a:ln>
                  <a:noFill/>
                </a:ln>
                <a:effectLst/>
                <a:latin typeface="Helvetica Neue"/>
                <a:ea typeface="Arial Unicode MS"/>
                <a:cs typeface="Arial Unicode MS"/>
              </a:rPr>
            </a:br>
            <a:r>
              <a:rPr lang="en-US" sz="1600" dirty="0">
                <a:ln>
                  <a:noFill/>
                </a:ln>
                <a:effectLst/>
                <a:latin typeface="Helvetica" panose="020B0604020202020204" pitchFamily="34" charset="0"/>
                <a:ea typeface="Arial Unicode MS"/>
                <a:cs typeface="Arial Unicode MS"/>
              </a:rPr>
              <a:t>3. </a:t>
            </a:r>
            <a:r>
              <a:rPr lang="en-US" sz="1600" i="1" dirty="0">
                <a:ln>
                  <a:noFill/>
                </a:ln>
                <a:effectLst/>
                <a:latin typeface="Helvetica" panose="020B0604020202020204" pitchFamily="34" charset="0"/>
                <a:ea typeface="Arial Unicode MS"/>
                <a:cs typeface="Arial Unicode MS"/>
              </a:rPr>
              <a:t>Love and belongingness needs</a:t>
            </a:r>
            <a:r>
              <a:rPr lang="en-US" sz="1600" dirty="0">
                <a:ln>
                  <a:noFill/>
                </a:ln>
                <a:effectLst/>
                <a:latin typeface="Helvetica" panose="020B0604020202020204" pitchFamily="34" charset="0"/>
                <a:ea typeface="Arial Unicode MS"/>
                <a:cs typeface="Arial Unicode MS"/>
              </a:rPr>
              <a:t> - friendship, intimacy, trust, and acceptance, receiving and giving affection and love. Affiliating, being part of a group (family, friends, work).</a:t>
            </a:r>
            <a:br>
              <a:rPr lang="en-CA" sz="1600" dirty="0">
                <a:ln>
                  <a:noFill/>
                </a:ln>
                <a:effectLst/>
                <a:latin typeface="Helvetica Neue"/>
                <a:ea typeface="Arial Unicode MS"/>
                <a:cs typeface="Arial Unicode MS"/>
              </a:rPr>
            </a:br>
            <a:r>
              <a:rPr lang="en-US" sz="1600" dirty="0">
                <a:ln>
                  <a:noFill/>
                </a:ln>
                <a:effectLst/>
                <a:latin typeface="Helvetica" panose="020B0604020202020204" pitchFamily="34" charset="0"/>
                <a:ea typeface="Arial Unicode MS"/>
                <a:cs typeface="Arial Unicode MS"/>
              </a:rPr>
              <a:t>4. </a:t>
            </a:r>
            <a:r>
              <a:rPr lang="en-US" sz="1600" i="1" dirty="0">
                <a:ln>
                  <a:noFill/>
                </a:ln>
                <a:effectLst/>
                <a:latin typeface="Helvetica" panose="020B0604020202020204" pitchFamily="34" charset="0"/>
                <a:ea typeface="Arial Unicode MS"/>
                <a:cs typeface="Arial Unicode MS"/>
              </a:rPr>
              <a:t>Esteem needs</a:t>
            </a:r>
            <a:r>
              <a:rPr lang="en-US" sz="1600" dirty="0">
                <a:ln>
                  <a:noFill/>
                </a:ln>
                <a:effectLst/>
                <a:latin typeface="Helvetica" panose="020B0604020202020204" pitchFamily="34" charset="0"/>
                <a:ea typeface="Arial Unicode MS"/>
                <a:cs typeface="Arial Unicode MS"/>
              </a:rPr>
              <a:t> - which Maslow classified into two categories: (</a:t>
            </a:r>
            <a:r>
              <a:rPr lang="en-US" sz="1600" dirty="0" err="1">
                <a:ln>
                  <a:noFill/>
                </a:ln>
                <a:effectLst/>
                <a:latin typeface="Helvetica" panose="020B0604020202020204" pitchFamily="34" charset="0"/>
                <a:ea typeface="Arial Unicode MS"/>
                <a:cs typeface="Arial Unicode MS"/>
              </a:rPr>
              <a:t>i</a:t>
            </a:r>
            <a:r>
              <a:rPr lang="en-US" sz="1600" dirty="0">
                <a:ln>
                  <a:noFill/>
                </a:ln>
                <a:effectLst/>
                <a:latin typeface="Helvetica" panose="020B0604020202020204" pitchFamily="34" charset="0"/>
                <a:ea typeface="Arial Unicode MS"/>
                <a:cs typeface="Arial Unicode MS"/>
              </a:rPr>
              <a:t>) esteem for oneself (dignity, achievement, mastery, independence) and (ii) the desire for reputation or respect from others (e.g., status, prestige).</a:t>
            </a:r>
            <a:br>
              <a:rPr lang="en-CA" sz="1600" dirty="0">
                <a:ln>
                  <a:noFill/>
                </a:ln>
                <a:effectLst/>
                <a:latin typeface="Helvetica Neue"/>
                <a:ea typeface="Arial Unicode MS"/>
                <a:cs typeface="Arial Unicode MS"/>
              </a:rPr>
            </a:br>
            <a:r>
              <a:rPr lang="en-US" sz="1600" dirty="0">
                <a:ln>
                  <a:noFill/>
                </a:ln>
                <a:effectLst/>
                <a:latin typeface="Helvetica" panose="020B0604020202020204" pitchFamily="34" charset="0"/>
                <a:ea typeface="Arial Unicode MS"/>
                <a:cs typeface="Arial Unicode MS"/>
              </a:rPr>
              <a:t>5. </a:t>
            </a:r>
            <a:r>
              <a:rPr lang="en-US" sz="1600" i="1" dirty="0">
                <a:ln>
                  <a:noFill/>
                </a:ln>
                <a:effectLst/>
                <a:latin typeface="Helvetica" panose="020B0604020202020204" pitchFamily="34" charset="0"/>
                <a:ea typeface="Arial Unicode MS"/>
                <a:cs typeface="Arial Unicode MS"/>
              </a:rPr>
              <a:t>Cognitive needs</a:t>
            </a:r>
            <a:r>
              <a:rPr lang="en-US" sz="1600" dirty="0">
                <a:ln>
                  <a:noFill/>
                </a:ln>
                <a:effectLst/>
                <a:latin typeface="Helvetica" panose="020B0604020202020204" pitchFamily="34" charset="0"/>
                <a:ea typeface="Arial Unicode MS"/>
                <a:cs typeface="Arial Unicode MS"/>
              </a:rPr>
              <a:t> - knowledge and understanding, curiosity, exploration, need for meaning and predictability.</a:t>
            </a:r>
            <a:br>
              <a:rPr lang="en-CA" sz="1600" dirty="0">
                <a:ln>
                  <a:noFill/>
                </a:ln>
                <a:effectLst/>
                <a:latin typeface="Helvetica Neue"/>
                <a:ea typeface="Arial Unicode MS"/>
                <a:cs typeface="Arial Unicode MS"/>
              </a:rPr>
            </a:br>
            <a:r>
              <a:rPr lang="en-US" sz="1600" i="1" dirty="0">
                <a:ln>
                  <a:noFill/>
                </a:ln>
                <a:effectLst/>
                <a:latin typeface="Helvetica" panose="020B0604020202020204" pitchFamily="34" charset="0"/>
                <a:ea typeface="Arial Unicode MS"/>
                <a:cs typeface="Arial Unicode MS"/>
              </a:rPr>
              <a:t>6. Aesthetic needs</a:t>
            </a:r>
            <a:r>
              <a:rPr lang="en-US" sz="1600" dirty="0">
                <a:ln>
                  <a:noFill/>
                </a:ln>
                <a:effectLst/>
                <a:latin typeface="Helvetica" panose="020B0604020202020204" pitchFamily="34" charset="0"/>
                <a:ea typeface="Arial Unicode MS"/>
                <a:cs typeface="Arial Unicode MS"/>
              </a:rPr>
              <a:t> - appreciation and search for beauty, balance, form, etc.</a:t>
            </a:r>
            <a:br>
              <a:rPr lang="en-CA" sz="1600" dirty="0">
                <a:ln>
                  <a:noFill/>
                </a:ln>
                <a:effectLst/>
                <a:latin typeface="Helvetica Neue"/>
                <a:ea typeface="Arial Unicode MS"/>
                <a:cs typeface="Arial Unicode MS"/>
              </a:rPr>
            </a:br>
            <a:r>
              <a:rPr lang="en-US" sz="1600" dirty="0">
                <a:ln>
                  <a:noFill/>
                </a:ln>
                <a:effectLst/>
                <a:latin typeface="Helvetica" panose="020B0604020202020204" pitchFamily="34" charset="0"/>
                <a:ea typeface="Helvetica" panose="020B0604020202020204" pitchFamily="34" charset="0"/>
                <a:cs typeface="Arial Unicode MS"/>
              </a:rPr>
              <a:t> </a:t>
            </a:r>
            <a:r>
              <a:rPr lang="en-US" sz="1600" dirty="0">
                <a:ln>
                  <a:noFill/>
                </a:ln>
                <a:effectLst/>
                <a:latin typeface="Helvetica" panose="020B0604020202020204" pitchFamily="34" charset="0"/>
                <a:ea typeface="Arial Unicode MS"/>
                <a:cs typeface="Arial Unicode MS"/>
              </a:rPr>
              <a:t>7. </a:t>
            </a:r>
            <a:r>
              <a:rPr lang="en-US" sz="1600" i="1" dirty="0">
                <a:ln>
                  <a:noFill/>
                </a:ln>
                <a:effectLst/>
                <a:latin typeface="Helvetica" panose="020B0604020202020204" pitchFamily="34" charset="0"/>
                <a:ea typeface="Arial Unicode MS"/>
                <a:cs typeface="Arial Unicode MS"/>
              </a:rPr>
              <a:t>Self-actualization needs</a:t>
            </a:r>
            <a:r>
              <a:rPr lang="en-US" sz="1600" dirty="0">
                <a:ln>
                  <a:noFill/>
                </a:ln>
                <a:effectLst/>
                <a:latin typeface="Helvetica" panose="020B0604020202020204" pitchFamily="34" charset="0"/>
                <a:ea typeface="Arial Unicode MS"/>
                <a:cs typeface="Arial Unicode MS"/>
              </a:rPr>
              <a:t> - realizing personal potential, self-fulfillment, seeking personal growth and peak experiences. A desire “to become everything one is capable of becoming”(Maslow, 1987, p. 64).</a:t>
            </a:r>
            <a:br>
              <a:rPr lang="en-CA" sz="1600" dirty="0">
                <a:ln>
                  <a:noFill/>
                </a:ln>
                <a:effectLst/>
                <a:latin typeface="Helvetica Neue"/>
                <a:ea typeface="Arial Unicode MS"/>
                <a:cs typeface="Arial Unicode MS"/>
              </a:rPr>
            </a:br>
            <a:r>
              <a:rPr lang="en-US" sz="1600" dirty="0">
                <a:ln>
                  <a:noFill/>
                </a:ln>
                <a:effectLst/>
                <a:latin typeface="Helvetica" panose="020B0604020202020204" pitchFamily="34" charset="0"/>
                <a:ea typeface="Helvetica" panose="020B0604020202020204" pitchFamily="34" charset="0"/>
                <a:cs typeface="Arial Unicode MS"/>
              </a:rPr>
              <a:t> </a:t>
            </a:r>
            <a:r>
              <a:rPr lang="en-US" sz="1600" dirty="0">
                <a:ln>
                  <a:noFill/>
                </a:ln>
                <a:effectLst/>
                <a:latin typeface="Helvetica" panose="020B0604020202020204" pitchFamily="34" charset="0"/>
                <a:ea typeface="Arial Unicode MS"/>
                <a:cs typeface="Arial Unicode MS"/>
              </a:rPr>
              <a:t>8. </a:t>
            </a:r>
            <a:r>
              <a:rPr lang="en-US" sz="1600" i="1" dirty="0">
                <a:ln>
                  <a:noFill/>
                </a:ln>
                <a:effectLst/>
                <a:latin typeface="Helvetica" panose="020B0604020202020204" pitchFamily="34" charset="0"/>
                <a:ea typeface="Arial Unicode MS"/>
                <a:cs typeface="Arial Unicode MS"/>
              </a:rPr>
              <a:t>Transcendence needs</a:t>
            </a:r>
            <a:r>
              <a:rPr lang="en-US" sz="1600" dirty="0">
                <a:ln>
                  <a:noFill/>
                </a:ln>
                <a:effectLst/>
                <a:latin typeface="Helvetica" panose="020B0604020202020204" pitchFamily="34" charset="0"/>
                <a:ea typeface="Arial Unicode MS"/>
                <a:cs typeface="Arial Unicode MS"/>
              </a:rPr>
              <a:t> - A person is motivated by values which transcend beyond the personal self (e.g., mystical experiences and certain experiences with nature, aesthetic experiences, sexual experiences, service to others, the pursuit of science, religious faith, etc.).</a:t>
            </a:r>
            <a:br>
              <a:rPr lang="en-CA" sz="1800" dirty="0">
                <a:ln>
                  <a:noFill/>
                </a:ln>
                <a:solidFill>
                  <a:srgbClr val="000000"/>
                </a:solidFill>
                <a:effectLst/>
                <a:latin typeface="Helvetica Neue"/>
                <a:ea typeface="Arial Unicode MS"/>
                <a:cs typeface="Arial Unicode MS"/>
              </a:rPr>
            </a:br>
            <a:endParaRPr lang="en-CA" dirty="0"/>
          </a:p>
        </p:txBody>
      </p:sp>
      <p:pic>
        <p:nvPicPr>
          <p:cNvPr id="4" name="officeArt object">
            <a:extLst>
              <a:ext uri="{FF2B5EF4-FFF2-40B4-BE49-F238E27FC236}">
                <a16:creationId xmlns:a16="http://schemas.microsoft.com/office/drawing/2014/main" id="{0CF3483C-1B82-4E23-BD93-A90D4E4BEC56}"/>
              </a:ext>
            </a:extLst>
          </p:cNvPr>
          <p:cNvPicPr>
            <a:picLocks noGrp="1"/>
          </p:cNvPicPr>
          <p:nvPr>
            <p:ph idx="1"/>
          </p:nvPr>
        </p:nvPicPr>
        <p:blipFill>
          <a:blip r:embed="rId2"/>
          <a:stretch>
            <a:fillRect/>
          </a:stretch>
        </p:blipFill>
        <p:spPr>
          <a:xfrm>
            <a:off x="2785144" y="3835795"/>
            <a:ext cx="6157519" cy="2712247"/>
          </a:xfrm>
          <a:prstGeom prst="rect">
            <a:avLst/>
          </a:prstGeom>
          <a:ln w="12700" cap="flat">
            <a:noFill/>
            <a:miter lim="400000"/>
          </a:ln>
          <a:effectLst/>
        </p:spPr>
      </p:pic>
    </p:spTree>
    <p:extLst>
      <p:ext uri="{BB962C8B-B14F-4D97-AF65-F5344CB8AC3E}">
        <p14:creationId xmlns:p14="http://schemas.microsoft.com/office/powerpoint/2010/main" val="18553418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639E0-FB9D-48E9-8A27-BA0C9C2D8E96}"/>
              </a:ext>
            </a:extLst>
          </p:cNvPr>
          <p:cNvSpPr txBox="1"/>
          <p:nvPr/>
        </p:nvSpPr>
        <p:spPr>
          <a:xfrm>
            <a:off x="4027625" y="419450"/>
            <a:ext cx="3428696" cy="646331"/>
          </a:xfrm>
          <a:prstGeom prst="rect">
            <a:avLst/>
          </a:prstGeom>
          <a:noFill/>
        </p:spPr>
        <p:txBody>
          <a:bodyPr wrap="none" rtlCol="0">
            <a:spAutoFit/>
          </a:bodyPr>
          <a:lstStyle/>
          <a:p>
            <a:r>
              <a:rPr lang="en-CA" sz="3600" dirty="0">
                <a:solidFill>
                  <a:schemeClr val="bg1"/>
                </a:solidFill>
              </a:rPr>
              <a:t>Youth Violence </a:t>
            </a:r>
          </a:p>
        </p:txBody>
      </p:sp>
      <p:sp>
        <p:nvSpPr>
          <p:cNvPr id="6" name="TextBox 5">
            <a:extLst>
              <a:ext uri="{FF2B5EF4-FFF2-40B4-BE49-F238E27FC236}">
                <a16:creationId xmlns:a16="http://schemas.microsoft.com/office/drawing/2014/main" id="{56DE9D2B-890E-41C3-9EA6-607569797D49}"/>
              </a:ext>
            </a:extLst>
          </p:cNvPr>
          <p:cNvSpPr txBox="1"/>
          <p:nvPr/>
        </p:nvSpPr>
        <p:spPr>
          <a:xfrm>
            <a:off x="1956732" y="1422392"/>
            <a:ext cx="8613396" cy="4512389"/>
          </a:xfrm>
          <a:prstGeom prst="rect">
            <a:avLst/>
          </a:prstGeom>
          <a:noFill/>
        </p:spPr>
        <p:txBody>
          <a:bodyPr wrap="square">
            <a:spAutoFit/>
          </a:bodyPr>
          <a:lstStyle/>
          <a:p>
            <a:pPr>
              <a:lnSpc>
                <a:spcPct val="107000"/>
              </a:lnSpc>
              <a:spcAft>
                <a:spcPts val="800"/>
              </a:spcAft>
            </a:pPr>
            <a:r>
              <a:rPr lang="en-CA" sz="1400" dirty="0">
                <a:effectLst/>
                <a:latin typeface="Calibri" panose="020F0502020204030204" pitchFamily="34" charset="0"/>
                <a:ea typeface="Calibri" panose="020F0502020204030204" pitchFamily="34" charset="0"/>
                <a:cs typeface="Times New Roman" panose="02020603050405020304" pitchFamily="18" charset="0"/>
              </a:rPr>
              <a:t>Background information:</a:t>
            </a:r>
          </a:p>
          <a:p>
            <a:pPr>
              <a:lnSpc>
                <a:spcPct val="107000"/>
              </a:lnSpc>
              <a:spcAft>
                <a:spcPts val="800"/>
              </a:spcAft>
            </a:pPr>
            <a:r>
              <a:rPr lang="en-CA" sz="1400" dirty="0">
                <a:solidFill>
                  <a:schemeClr val="tx1">
                    <a:lumMod val="50000"/>
                  </a:schemeClr>
                </a:solidFill>
                <a:effectLst/>
                <a:latin typeface="Helvetica Neue"/>
                <a:ea typeface="Calibri" panose="020F0502020204030204" pitchFamily="34" charset="0"/>
                <a:cs typeface="Times New Roman" panose="02020603050405020304" pitchFamily="18" charset="0"/>
              </a:rPr>
              <a:t>This program is a result of the close partnership between various public agencies (i.e., police, probation) and community organizations (i.e., street workers, religious organizations) working with the client group. Youth-serving organizations and criminal justice agencies collaborate to balance intensive supervision with comprehensive therapeutic support. Youth are provided with increased supervision to help them access important resources (e.g., employment, mentoring, school bonding, counselling, health care and drug treatment). The program also seeks to stabilize the families of participants through efforts such as jobs for parents and housing assistance.</a:t>
            </a:r>
            <a:endParaRPr lang="en-CA"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400" dirty="0">
                <a:solidFill>
                  <a:schemeClr val="tx1">
                    <a:lumMod val="50000"/>
                  </a:schemeClr>
                </a:solidFill>
                <a:effectLst/>
                <a:latin typeface="Helvetica Neue"/>
                <a:ea typeface="Calibri" panose="020F0502020204030204" pitchFamily="34" charset="0"/>
                <a:cs typeface="Times New Roman" panose="02020603050405020304" pitchFamily="18" charset="0"/>
              </a:rPr>
              <a:t> </a:t>
            </a:r>
            <a:endParaRPr lang="en-CA"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400" dirty="0">
                <a:effectLst/>
                <a:latin typeface="Calibri" panose="020F0502020204030204" pitchFamily="34" charset="0"/>
                <a:ea typeface="Calibri" panose="020F0502020204030204" pitchFamily="34" charset="0"/>
                <a:cs typeface="Times New Roman" panose="02020603050405020304" pitchFamily="18" charset="0"/>
              </a:rPr>
              <a:t>Key Implementations:</a:t>
            </a:r>
          </a:p>
          <a:p>
            <a:pPr>
              <a:lnSpc>
                <a:spcPct val="107000"/>
              </a:lnSpc>
              <a:spcAft>
                <a:spcPts val="800"/>
              </a:spcAft>
            </a:pPr>
            <a:r>
              <a:rPr lang="en-CA" sz="1400" dirty="0">
                <a:solidFill>
                  <a:schemeClr val="tx1">
                    <a:lumMod val="50000"/>
                  </a:schemeClr>
                </a:solidFill>
                <a:effectLst/>
                <a:latin typeface="Helvetica Neue"/>
                <a:ea typeface="Calibri" panose="020F0502020204030204" pitchFamily="34" charset="0"/>
                <a:cs typeface="Times New Roman" panose="02020603050405020304" pitchFamily="18" charset="0"/>
              </a:rPr>
              <a:t>Surveillance – Joint police-parole officers maintain close surveillance of the youth's activities to ensure that they obey the conditions of their release.</a:t>
            </a:r>
            <a:endParaRPr lang="en-CA"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400" dirty="0">
                <a:solidFill>
                  <a:schemeClr val="tx1">
                    <a:lumMod val="50000"/>
                  </a:schemeClr>
                </a:solidFill>
                <a:effectLst/>
                <a:latin typeface="Helvetica Neue"/>
                <a:ea typeface="Calibri" panose="020F0502020204030204" pitchFamily="34" charset="0"/>
                <a:cs typeface="Times New Roman" panose="02020603050405020304" pitchFamily="18" charset="0"/>
              </a:rPr>
              <a:t>Measures to facilitate social reintegration – Community outreach workers develop a meaningful rapport with the youth and guide them toward resources to help them get off the streets. The YVRP provides participants with resources such as mentoring, healthcare, drug treatment, career counselling, and employment assistance. These community outreach workers also help the parents of the youth find jobs, housing, and healthcare.</a:t>
            </a:r>
            <a:endParaRPr lang="en-CA"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3433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D4AE04-C17B-4958-ADE5-34EE4908AC19}"/>
              </a:ext>
            </a:extLst>
          </p:cNvPr>
          <p:cNvSpPr txBox="1"/>
          <p:nvPr/>
        </p:nvSpPr>
        <p:spPr>
          <a:xfrm>
            <a:off x="2829187" y="1359079"/>
            <a:ext cx="6784596" cy="3923446"/>
          </a:xfrm>
          <a:prstGeom prst="rect">
            <a:avLst/>
          </a:prstGeom>
          <a:noFill/>
        </p:spPr>
        <p:txBody>
          <a:bodyPr wrap="square">
            <a:spAutoFit/>
          </a:bodyPr>
          <a:lstStyle/>
          <a:p>
            <a:pPr>
              <a:lnSpc>
                <a:spcPct val="107000"/>
              </a:lnSpc>
              <a:spcAft>
                <a:spcPts val="800"/>
              </a:spcAft>
            </a:pPr>
            <a:r>
              <a:rPr lang="en-CA" sz="1400" dirty="0">
                <a:solidFill>
                  <a:schemeClr val="tx1">
                    <a:lumMod val="50000"/>
                  </a:schemeClr>
                </a:solidFill>
                <a:effectLst/>
                <a:latin typeface="Helvetica Neue"/>
                <a:ea typeface="Calibri" panose="020F0502020204030204" pitchFamily="34" charset="0"/>
                <a:cs typeface="Times New Roman" panose="02020603050405020304" pitchFamily="18" charset="0"/>
              </a:rPr>
              <a:t>Findings: </a:t>
            </a:r>
            <a:endParaRPr lang="en-CA"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400" dirty="0">
                <a:solidFill>
                  <a:schemeClr val="tx1">
                    <a:lumMod val="50000"/>
                  </a:schemeClr>
                </a:solidFill>
                <a:effectLst/>
                <a:latin typeface="Helvetica Neue"/>
                <a:ea typeface="Calibri" panose="020F0502020204030204" pitchFamily="34" charset="0"/>
                <a:cs typeface="Times New Roman" panose="02020603050405020304" pitchFamily="18" charset="0"/>
              </a:rPr>
              <a:t> </a:t>
            </a:r>
            <a:endParaRPr lang="en-CA"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50000"/>
                  </a:schemeClr>
                </a:solidFill>
                <a:effectLst/>
                <a:latin typeface="Helvetica Neue"/>
                <a:ea typeface="Times New Roman" panose="02020603050405020304" pitchFamily="18" charset="0"/>
                <a:cs typeface="Times New Roman" panose="02020603050405020304" pitchFamily="18" charset="0"/>
              </a:rPr>
              <a:t>A smaller staff-to-student ratio would ensure better service delivery and increase the effectiveness of counselling (including more one-on-one sessions).</a:t>
            </a:r>
            <a:endParaRPr lang="en-CA"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50000"/>
                  </a:schemeClr>
                </a:solidFill>
                <a:effectLst/>
                <a:latin typeface="Helvetica Neue"/>
                <a:ea typeface="Times New Roman" panose="02020603050405020304" pitchFamily="18" charset="0"/>
                <a:cs typeface="Times New Roman" panose="02020603050405020304" pitchFamily="18" charset="0"/>
              </a:rPr>
              <a:t>The necessity of engaging families in support of youth is critical. Like approaches to youth, supports to families should be individualized, strength-based, flexible, and based on trust.</a:t>
            </a:r>
            <a:endParaRPr lang="en-CA"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50000"/>
                  </a:schemeClr>
                </a:solidFill>
                <a:effectLst/>
                <a:latin typeface="Helvetica Neue"/>
                <a:ea typeface="Times New Roman" panose="02020603050405020304" pitchFamily="18" charset="0"/>
                <a:cs typeface="Times New Roman" panose="02020603050405020304" pitchFamily="18" charset="0"/>
              </a:rPr>
              <a:t>When possible, youth should be consulted in program planning, implementation and knowledge dissemination.</a:t>
            </a:r>
            <a:endParaRPr lang="en-CA"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50000"/>
                  </a:schemeClr>
                </a:solidFill>
                <a:effectLst/>
                <a:latin typeface="Helvetica Neue"/>
                <a:ea typeface="Times New Roman" panose="02020603050405020304" pitchFamily="18" charset="0"/>
                <a:cs typeface="Times New Roman" panose="02020603050405020304" pitchFamily="18" charset="0"/>
              </a:rPr>
              <a:t>Admitting youth that are not at-risk or are 'too low' of a risk will result in a trend that may erroneously conclude that the project was ineffective.</a:t>
            </a:r>
            <a:endParaRPr lang="en-CA"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50000"/>
                  </a:schemeClr>
                </a:solidFill>
                <a:effectLst/>
                <a:latin typeface="Helvetica Neue"/>
                <a:ea typeface="Times New Roman" panose="02020603050405020304" pitchFamily="18" charset="0"/>
                <a:cs typeface="Times New Roman" panose="02020603050405020304" pitchFamily="18" charset="0"/>
              </a:rPr>
              <a:t>Projects seeking to support gang-involved or at-risk youth should allow for the customization of interventions based on needs. Flexibility in approaches is a key factor.</a:t>
            </a:r>
            <a:endParaRPr lang="en-CA" sz="14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66748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24A0192-611B-4167-9470-03A103B82D94}"/>
              </a:ext>
            </a:extLst>
          </p:cNvPr>
          <p:cNvGraphicFramePr>
            <a:graphicFrameLocks noGrp="1"/>
          </p:cNvGraphicFramePr>
          <p:nvPr>
            <p:extLst>
              <p:ext uri="{D42A27DB-BD31-4B8C-83A1-F6EECF244321}">
                <p14:modId xmlns:p14="http://schemas.microsoft.com/office/powerpoint/2010/main" val="2473019381"/>
              </p:ext>
            </p:extLst>
          </p:nvPr>
        </p:nvGraphicFramePr>
        <p:xfrm>
          <a:off x="1008076" y="295547"/>
          <a:ext cx="9939558" cy="5401712"/>
        </p:xfrm>
        <a:graphic>
          <a:graphicData uri="http://schemas.openxmlformats.org/drawingml/2006/table">
            <a:tbl>
              <a:tblPr firstRow="1" firstCol="1" bandRow="1">
                <a:tableStyleId>{5C22544A-7EE6-4342-B048-85BDC9FD1C3A}</a:tableStyleId>
              </a:tblPr>
              <a:tblGrid>
                <a:gridCol w="3313186">
                  <a:extLst>
                    <a:ext uri="{9D8B030D-6E8A-4147-A177-3AD203B41FA5}">
                      <a16:colId xmlns:a16="http://schemas.microsoft.com/office/drawing/2014/main" val="458241405"/>
                    </a:ext>
                  </a:extLst>
                </a:gridCol>
                <a:gridCol w="3313186">
                  <a:extLst>
                    <a:ext uri="{9D8B030D-6E8A-4147-A177-3AD203B41FA5}">
                      <a16:colId xmlns:a16="http://schemas.microsoft.com/office/drawing/2014/main" val="1561940407"/>
                    </a:ext>
                  </a:extLst>
                </a:gridCol>
                <a:gridCol w="3313186">
                  <a:extLst>
                    <a:ext uri="{9D8B030D-6E8A-4147-A177-3AD203B41FA5}">
                      <a16:colId xmlns:a16="http://schemas.microsoft.com/office/drawing/2014/main" val="2742062558"/>
                    </a:ext>
                  </a:extLst>
                </a:gridCol>
              </a:tblGrid>
              <a:tr h="260119">
                <a:tc gridSpan="3">
                  <a:txBody>
                    <a:bodyPr/>
                    <a:lstStyle/>
                    <a:p>
                      <a:pPr algn="ctr">
                        <a:lnSpc>
                          <a:spcPct val="107000"/>
                        </a:lnSpc>
                        <a:spcAft>
                          <a:spcPts val="1725"/>
                        </a:spcAft>
                      </a:pPr>
                      <a:r>
                        <a:rPr lang="en-CA" sz="1400" dirty="0">
                          <a:effectLst/>
                        </a:rPr>
                        <a:t> Youth Gang Program Interventions with Favourable Impacts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nchor="ct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153865"/>
                  </a:ext>
                </a:extLst>
              </a:tr>
              <a:tr h="604228">
                <a:tc>
                  <a:txBody>
                    <a:bodyPr/>
                    <a:lstStyle/>
                    <a:p>
                      <a:pPr>
                        <a:lnSpc>
                          <a:spcPct val="107000"/>
                        </a:lnSpc>
                        <a:spcAft>
                          <a:spcPts val="865"/>
                        </a:spcAft>
                      </a:pPr>
                      <a:r>
                        <a:rPr lang="en-CA" sz="1400" dirty="0">
                          <a:effectLst/>
                        </a:rPr>
                        <a:t>Contribution to Favourable Change in Attitudes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Contribution to Favourable Change in Risk and Protective Factors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a:effectLst/>
                        </a:rPr>
                        <a:t>Contribution to Favourable Change in Behaviours</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extLst>
                  <a:ext uri="{0D108BD9-81ED-4DB2-BD59-A6C34878D82A}">
                    <a16:rowId xmlns:a16="http://schemas.microsoft.com/office/drawing/2014/main" val="3858776654"/>
                  </a:ext>
                </a:extLst>
              </a:tr>
              <a:tr h="673631">
                <a:tc>
                  <a:txBody>
                    <a:bodyPr/>
                    <a:lstStyle/>
                    <a:p>
                      <a:pPr>
                        <a:lnSpc>
                          <a:spcPct val="107000"/>
                        </a:lnSpc>
                        <a:spcAft>
                          <a:spcPts val="865"/>
                        </a:spcAft>
                      </a:pPr>
                      <a:r>
                        <a:rPr lang="en-CA" sz="1400" dirty="0">
                          <a:effectLst/>
                        </a:rPr>
                        <a:t>Awareness raising activities related to gang risks and recruitment</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Awareness raising activities related to gang risks and recruitment</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Awareness raising activities related to gang risks and recruitment</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extLst>
                  <a:ext uri="{0D108BD9-81ED-4DB2-BD59-A6C34878D82A}">
                    <a16:rowId xmlns:a16="http://schemas.microsoft.com/office/drawing/2014/main" val="3955569622"/>
                  </a:ext>
                </a:extLst>
              </a:tr>
              <a:tr h="260119">
                <a:tc>
                  <a:txBody>
                    <a:bodyPr/>
                    <a:lstStyle/>
                    <a:p>
                      <a:pPr>
                        <a:lnSpc>
                          <a:spcPct val="107000"/>
                        </a:lnSpc>
                        <a:spcAft>
                          <a:spcPts val="865"/>
                        </a:spcAft>
                      </a:pPr>
                      <a:r>
                        <a:rPr lang="en-CA" sz="1400" dirty="0">
                          <a:effectLst/>
                        </a:rPr>
                        <a:t>Case management</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Case management</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a:effectLst/>
                        </a:rPr>
                        <a:t>Case management</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extLst>
                  <a:ext uri="{0D108BD9-81ED-4DB2-BD59-A6C34878D82A}">
                    <a16:rowId xmlns:a16="http://schemas.microsoft.com/office/drawing/2014/main" val="3791223239"/>
                  </a:ext>
                </a:extLst>
              </a:tr>
              <a:tr h="260119">
                <a:tc>
                  <a:txBody>
                    <a:bodyPr/>
                    <a:lstStyle/>
                    <a:p>
                      <a:pPr>
                        <a:lnSpc>
                          <a:spcPct val="107000"/>
                        </a:lnSpc>
                        <a:spcAft>
                          <a:spcPts val="865"/>
                        </a:spcAft>
                      </a:pPr>
                      <a:r>
                        <a:rPr lang="en-CA" sz="1400">
                          <a:effectLst/>
                        </a:rPr>
                        <a:t>Counselling</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Counselling</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Counselling</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extLst>
                  <a:ext uri="{0D108BD9-81ED-4DB2-BD59-A6C34878D82A}">
                    <a16:rowId xmlns:a16="http://schemas.microsoft.com/office/drawing/2014/main" val="1343621691"/>
                  </a:ext>
                </a:extLst>
              </a:tr>
              <a:tr h="466874">
                <a:tc>
                  <a:txBody>
                    <a:bodyPr/>
                    <a:lstStyle/>
                    <a:p>
                      <a:pPr>
                        <a:lnSpc>
                          <a:spcPct val="107000"/>
                        </a:lnSpc>
                        <a:spcAft>
                          <a:spcPts val="865"/>
                        </a:spcAft>
                      </a:pPr>
                      <a:r>
                        <a:rPr lang="en-CA" sz="1400">
                          <a:effectLst/>
                        </a:rPr>
                        <a:t>Drugs, alcohol and/or addictions education</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Drugs, alcohol and/or addictions education</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a:effectLst/>
                        </a:rPr>
                        <a:t>Drugs, alcohol and/or addictions education</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extLst>
                  <a:ext uri="{0D108BD9-81ED-4DB2-BD59-A6C34878D82A}">
                    <a16:rowId xmlns:a16="http://schemas.microsoft.com/office/drawing/2014/main" val="906722459"/>
                  </a:ext>
                </a:extLst>
              </a:tr>
              <a:tr h="466874">
                <a:tc>
                  <a:txBody>
                    <a:bodyPr/>
                    <a:lstStyle/>
                    <a:p>
                      <a:pPr>
                        <a:lnSpc>
                          <a:spcPct val="107000"/>
                        </a:lnSpc>
                        <a:spcAft>
                          <a:spcPts val="865"/>
                        </a:spcAft>
                      </a:pPr>
                      <a:r>
                        <a:rPr lang="en-CA" sz="1400">
                          <a:effectLst/>
                        </a:rPr>
                        <a:t>Employment training and/or support</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Employment training and/or support</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Employment training and/or support</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extLst>
                  <a:ext uri="{0D108BD9-81ED-4DB2-BD59-A6C34878D82A}">
                    <a16:rowId xmlns:a16="http://schemas.microsoft.com/office/drawing/2014/main" val="2111718653"/>
                  </a:ext>
                </a:extLst>
              </a:tr>
              <a:tr h="260119">
                <a:tc>
                  <a:txBody>
                    <a:bodyPr/>
                    <a:lstStyle/>
                    <a:p>
                      <a:pPr>
                        <a:lnSpc>
                          <a:spcPct val="107000"/>
                        </a:lnSpc>
                        <a:spcAft>
                          <a:spcPts val="865"/>
                        </a:spcAft>
                      </a:pPr>
                      <a:r>
                        <a:rPr lang="en-CA" sz="1400">
                          <a:effectLst/>
                        </a:rPr>
                        <a:t> </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Healthy relationships (with peers)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extLst>
                  <a:ext uri="{0D108BD9-81ED-4DB2-BD59-A6C34878D82A}">
                    <a16:rowId xmlns:a16="http://schemas.microsoft.com/office/drawing/2014/main" val="501945854"/>
                  </a:ext>
                </a:extLst>
              </a:tr>
              <a:tr h="260119">
                <a:tc>
                  <a:txBody>
                    <a:bodyPr/>
                    <a:lstStyle/>
                    <a:p>
                      <a:pPr>
                        <a:lnSpc>
                          <a:spcPct val="107000"/>
                        </a:lnSpc>
                        <a:spcAft>
                          <a:spcPts val="865"/>
                        </a:spcAft>
                      </a:pPr>
                      <a:r>
                        <a:rPr lang="en-CA" sz="1400">
                          <a:effectLst/>
                        </a:rPr>
                        <a:t>Learning and education training</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extLst>
                  <a:ext uri="{0D108BD9-81ED-4DB2-BD59-A6C34878D82A}">
                    <a16:rowId xmlns:a16="http://schemas.microsoft.com/office/drawing/2014/main" val="321246601"/>
                  </a:ext>
                </a:extLst>
              </a:tr>
              <a:tr h="466874">
                <a:tc>
                  <a:txBody>
                    <a:bodyPr/>
                    <a:lstStyle/>
                    <a:p>
                      <a:pPr>
                        <a:lnSpc>
                          <a:spcPct val="107000"/>
                        </a:lnSpc>
                        <a:spcAft>
                          <a:spcPts val="865"/>
                        </a:spcAft>
                      </a:pPr>
                      <a:r>
                        <a:rPr lang="en-CA" sz="1400">
                          <a:effectLst/>
                        </a:rPr>
                        <a:t>Life management and decision-making (life skills)</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Life management and decision-making (life skills)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extLst>
                  <a:ext uri="{0D108BD9-81ED-4DB2-BD59-A6C34878D82A}">
                    <a16:rowId xmlns:a16="http://schemas.microsoft.com/office/drawing/2014/main" val="2638354925"/>
                  </a:ext>
                </a:extLst>
              </a:tr>
              <a:tr h="260119">
                <a:tc>
                  <a:txBody>
                    <a:bodyPr/>
                    <a:lstStyle/>
                    <a:p>
                      <a:pPr>
                        <a:lnSpc>
                          <a:spcPct val="107000"/>
                        </a:lnSpc>
                        <a:spcAft>
                          <a:spcPts val="865"/>
                        </a:spcAft>
                      </a:pPr>
                      <a:r>
                        <a:rPr lang="en-CA" sz="1400">
                          <a:effectLst/>
                        </a:rPr>
                        <a:t>**Arts (music and crafts)</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**Arts (music and crafts)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extLst>
                  <a:ext uri="{0D108BD9-81ED-4DB2-BD59-A6C34878D82A}">
                    <a16:rowId xmlns:a16="http://schemas.microsoft.com/office/drawing/2014/main" val="2443110545"/>
                  </a:ext>
                </a:extLst>
              </a:tr>
              <a:tr h="517293">
                <a:tc>
                  <a:txBody>
                    <a:bodyPr/>
                    <a:lstStyle/>
                    <a:p>
                      <a:pPr>
                        <a:lnSpc>
                          <a:spcPct val="107000"/>
                        </a:lnSpc>
                        <a:spcAft>
                          <a:spcPts val="865"/>
                        </a:spcAft>
                      </a:pPr>
                      <a:r>
                        <a:rPr lang="en-CA" sz="1400">
                          <a:effectLst/>
                        </a:rPr>
                        <a:t>**Cultural activities and community service learning</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**Cultural activities and community service learning</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**Cultural activities and community service learning</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extLst>
                  <a:ext uri="{0D108BD9-81ED-4DB2-BD59-A6C34878D82A}">
                    <a16:rowId xmlns:a16="http://schemas.microsoft.com/office/drawing/2014/main" val="3511860039"/>
                  </a:ext>
                </a:extLst>
              </a:tr>
              <a:tr h="284724">
                <a:tc>
                  <a:txBody>
                    <a:bodyPr/>
                    <a:lstStyle/>
                    <a:p>
                      <a:pPr>
                        <a:lnSpc>
                          <a:spcPct val="107000"/>
                        </a:lnSpc>
                        <a:spcAft>
                          <a:spcPts val="865"/>
                        </a:spcAft>
                      </a:pPr>
                      <a:r>
                        <a:rPr lang="en-CA" sz="1400">
                          <a:effectLst/>
                        </a:rPr>
                        <a:t> </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a:effectLst/>
                        </a:rPr>
                        <a:t> </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tc>
                  <a:txBody>
                    <a:bodyPr/>
                    <a:lstStyle/>
                    <a:p>
                      <a:pPr>
                        <a:lnSpc>
                          <a:spcPct val="107000"/>
                        </a:lnSpc>
                        <a:spcAft>
                          <a:spcPts val="865"/>
                        </a:spcAft>
                      </a:pPr>
                      <a:r>
                        <a:rPr lang="en-CA" sz="1400" dirty="0">
                          <a:effectLst/>
                        </a:rPr>
                        <a:t>**Sporting / recreation activities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831" marR="39831" marT="39831" marB="39831"/>
                </a:tc>
                <a:extLst>
                  <a:ext uri="{0D108BD9-81ED-4DB2-BD59-A6C34878D82A}">
                    <a16:rowId xmlns:a16="http://schemas.microsoft.com/office/drawing/2014/main" val="3967736932"/>
                  </a:ext>
                </a:extLst>
              </a:tr>
            </a:tbl>
          </a:graphicData>
        </a:graphic>
      </p:graphicFrame>
      <p:sp>
        <p:nvSpPr>
          <p:cNvPr id="4" name="TextBox 3">
            <a:extLst>
              <a:ext uri="{FF2B5EF4-FFF2-40B4-BE49-F238E27FC236}">
                <a16:creationId xmlns:a16="http://schemas.microsoft.com/office/drawing/2014/main" id="{30167BD9-B428-4B2F-A52F-49E13D11CC16}"/>
              </a:ext>
            </a:extLst>
          </p:cNvPr>
          <p:cNvSpPr txBox="1"/>
          <p:nvPr/>
        </p:nvSpPr>
        <p:spPr>
          <a:xfrm>
            <a:off x="3048699" y="5697259"/>
            <a:ext cx="6094602" cy="1069203"/>
          </a:xfrm>
          <a:prstGeom prst="rect">
            <a:avLst/>
          </a:prstGeom>
          <a:noFill/>
        </p:spPr>
        <p:txBody>
          <a:bodyPr wrap="square">
            <a:spAutoFit/>
          </a:bodyPr>
          <a:lstStyle/>
          <a:p>
            <a:pPr>
              <a:lnSpc>
                <a:spcPct val="107000"/>
              </a:lnSpc>
              <a:spcAft>
                <a:spcPts val="800"/>
              </a:spcAft>
            </a:pPr>
            <a:r>
              <a:rPr lang="en-CA" sz="1200" dirty="0">
                <a:effectLst/>
                <a:latin typeface="Helvetica Neue"/>
                <a:ea typeface="Times New Roman" panose="02020603050405020304" pitchFamily="18" charset="0"/>
                <a:cs typeface="Times New Roman" panose="02020603050405020304" pitchFamily="18" charset="0"/>
              </a:rPr>
              <a:t>Implementing two or more interventions in order to build a customized approach to addressing youth gangs and youth violence.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effectLst/>
                <a:latin typeface="Helvetica Neue"/>
                <a:ea typeface="Times New Roman" panose="02020603050405020304" pitchFamily="18" charset="0"/>
                <a:cs typeface="Times New Roman" panose="02020603050405020304" pitchFamily="18" charset="0"/>
              </a:rPr>
              <a:t> Note: Interventions with denoted ** should be combined with at least one of the other options listed above</a:t>
            </a:r>
            <a:r>
              <a:rPr lang="en-CA" sz="1800" dirty="0">
                <a:effectLst/>
                <a:latin typeface="Helvetica Neue"/>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598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3CAA9-1045-4F63-817A-1A112F10C91F}"/>
              </a:ext>
            </a:extLst>
          </p:cNvPr>
          <p:cNvSpPr/>
          <p:nvPr/>
        </p:nvSpPr>
        <p:spPr>
          <a:xfrm>
            <a:off x="1691909" y="2480773"/>
            <a:ext cx="9110186" cy="1754326"/>
          </a:xfrm>
          <a:prstGeom prst="rect">
            <a:avLst/>
          </a:prstGeom>
          <a:noFill/>
        </p:spPr>
        <p:txBody>
          <a:bodyPr wrap="none" lIns="91440" tIns="45720" rIns="91440" bIns="45720">
            <a:spAutoFit/>
          </a:bodyPr>
          <a:lstStyle/>
          <a:p>
            <a:pPr algn="ctr"/>
            <a:r>
              <a:rPr lang="en-CA" sz="5400" b="1" i="0" dirty="0">
                <a:ln w="9525">
                  <a:solidFill>
                    <a:schemeClr val="bg1"/>
                  </a:solidFill>
                  <a:prstDash val="solid"/>
                </a:ln>
                <a:effectLst>
                  <a:outerShdw blurRad="12700" dist="38100" dir="2700000" algn="tl" rotWithShape="0">
                    <a:schemeClr val="bg1">
                      <a:lumMod val="50000"/>
                    </a:schemeClr>
                  </a:outerShdw>
                </a:effectLst>
                <a:latin typeface="Roboto"/>
              </a:rPr>
              <a:t>Crime Prevention Through </a:t>
            </a:r>
          </a:p>
          <a:p>
            <a:pPr algn="ctr"/>
            <a:r>
              <a:rPr lang="en-CA" sz="5400" b="1" i="0" dirty="0">
                <a:ln w="9525">
                  <a:solidFill>
                    <a:schemeClr val="bg1"/>
                  </a:solidFill>
                  <a:prstDash val="solid"/>
                </a:ln>
                <a:effectLst>
                  <a:outerShdw blurRad="12700" dist="38100" dir="2700000" algn="tl" rotWithShape="0">
                    <a:schemeClr val="bg1">
                      <a:lumMod val="50000"/>
                    </a:schemeClr>
                  </a:outerShdw>
                </a:effectLst>
                <a:latin typeface="Roboto"/>
              </a:rPr>
              <a:t>Environmental Design</a:t>
            </a:r>
            <a:endParaRPr lang="en-CA" sz="5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12885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FB9E79-385D-4E99-84F6-D74EFAAD7002}"/>
              </a:ext>
            </a:extLst>
          </p:cNvPr>
          <p:cNvSpPr txBox="1"/>
          <p:nvPr/>
        </p:nvSpPr>
        <p:spPr>
          <a:xfrm>
            <a:off x="2894846" y="453696"/>
            <a:ext cx="6097508" cy="5632311"/>
          </a:xfrm>
          <a:prstGeom prst="rect">
            <a:avLst/>
          </a:prstGeom>
          <a:noFill/>
        </p:spPr>
        <p:txBody>
          <a:bodyPr wrap="square">
            <a:spAutoFit/>
          </a:bodyPr>
          <a:lstStyle/>
          <a:p>
            <a:r>
              <a:rPr lang="en-CA" sz="3600" b="0" i="0" u="none" strike="noStrike" dirty="0">
                <a:solidFill>
                  <a:schemeClr val="bg2">
                    <a:lumMod val="25000"/>
                    <a:lumOff val="75000"/>
                  </a:schemeClr>
                </a:solidFill>
                <a:effectLst/>
                <a:latin typeface="Northern Lights CAPS" panose="00000500000000000000" pitchFamily="2" charset="0"/>
                <a:hlinkClick r:id="rId2">
                  <a:extLst>
                    <a:ext uri="{A12FA001-AC4F-418D-AE19-62706E023703}">
                      <ahyp:hlinkClr xmlns:ahyp="http://schemas.microsoft.com/office/drawing/2018/hyperlinkcolor" val="tx"/>
                    </a:ext>
                  </a:extLst>
                </a:hlinkClick>
              </a:rPr>
              <a:t>Crime Prevention Through Environmental Design</a:t>
            </a:r>
            <a:r>
              <a:rPr lang="en-CA" sz="3600" b="0" i="0" dirty="0">
                <a:solidFill>
                  <a:schemeClr val="tx1">
                    <a:lumMod val="85000"/>
                  </a:schemeClr>
                </a:solidFill>
                <a:effectLst/>
                <a:latin typeface="Northern Lights CAPS" panose="00000500000000000000" pitchFamily="2" charset="0"/>
              </a:rPr>
              <a:t> (</a:t>
            </a:r>
            <a:r>
              <a:rPr lang="en-CA" sz="3600" b="1" i="0" dirty="0">
                <a:solidFill>
                  <a:schemeClr val="tx1">
                    <a:lumMod val="85000"/>
                  </a:schemeClr>
                </a:solidFill>
                <a:effectLst/>
                <a:latin typeface="Northern Lights CAPS" panose="00000500000000000000" pitchFamily="2" charset="0"/>
              </a:rPr>
              <a:t>CPTED</a:t>
            </a:r>
            <a:r>
              <a:rPr lang="en-CA" sz="3600" b="0" i="0" dirty="0">
                <a:solidFill>
                  <a:schemeClr val="tx1">
                    <a:lumMod val="85000"/>
                  </a:schemeClr>
                </a:solidFill>
                <a:effectLst/>
                <a:latin typeface="Northern Lights CAPS" panose="00000500000000000000" pitchFamily="2" charset="0"/>
              </a:rPr>
              <a:t>) is based on the principle that proper design and effective use of buildings and public spaces in neighborhoods can lead to a reduction in the fear and incidence of crime, and an improvement in the quality of life for citizens.</a:t>
            </a:r>
            <a:endParaRPr lang="en-CA" sz="3600" dirty="0">
              <a:solidFill>
                <a:schemeClr val="tx1">
                  <a:lumMod val="85000"/>
                </a:schemeClr>
              </a:solidFill>
              <a:latin typeface="Northern Lights CAPS" panose="00000500000000000000" pitchFamily="2" charset="0"/>
            </a:endParaRPr>
          </a:p>
        </p:txBody>
      </p:sp>
    </p:spTree>
    <p:extLst>
      <p:ext uri="{BB962C8B-B14F-4D97-AF65-F5344CB8AC3E}">
        <p14:creationId xmlns:p14="http://schemas.microsoft.com/office/powerpoint/2010/main" val="264088435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947DEDA0-80FC-4BF4-AC46-35C448235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896" y="623037"/>
            <a:ext cx="6384864" cy="5611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466C96-49A0-499F-A6DB-765843BF5DA3}"/>
              </a:ext>
            </a:extLst>
          </p:cNvPr>
          <p:cNvSpPr txBox="1"/>
          <p:nvPr/>
        </p:nvSpPr>
        <p:spPr>
          <a:xfrm>
            <a:off x="-408963" y="286985"/>
            <a:ext cx="6094602" cy="6284028"/>
          </a:xfrm>
          <a:prstGeom prst="rect">
            <a:avLst/>
          </a:prstGeom>
          <a:noFill/>
        </p:spPr>
        <p:txBody>
          <a:bodyPr wrap="square">
            <a:spAutoFit/>
          </a:bodyPr>
          <a:lstStyle/>
          <a:p>
            <a:pPr algn="ctr">
              <a:lnSpc>
                <a:spcPct val="107000"/>
              </a:lnSpc>
              <a:spcAft>
                <a:spcPts val="800"/>
              </a:spcAft>
            </a:pPr>
            <a:r>
              <a:rPr lang="en-CA" sz="6000" dirty="0">
                <a:effectLst/>
                <a:latin typeface="Calibri" panose="020F0502020204030204" pitchFamily="34" charset="0"/>
                <a:ea typeface="Calibri" panose="020F0502020204030204" pitchFamily="34" charset="0"/>
                <a:cs typeface="Times New Roman" panose="02020603050405020304" pitchFamily="18" charset="0"/>
              </a:rPr>
              <a:t>synergy </a:t>
            </a:r>
          </a:p>
          <a:p>
            <a:pPr algn="ctr">
              <a:lnSpc>
                <a:spcPct val="107000"/>
              </a:lnSpc>
              <a:spcAft>
                <a:spcPts val="800"/>
              </a:spcAft>
            </a:pPr>
            <a:r>
              <a:rPr lang="en-CA" sz="6000" dirty="0">
                <a:effectLst/>
                <a:latin typeface="Calibri" panose="020F0502020204030204" pitchFamily="34" charset="0"/>
                <a:ea typeface="Calibri" panose="020F0502020204030204" pitchFamily="34" charset="0"/>
                <a:cs typeface="Times New Roman" panose="02020603050405020304" pitchFamily="18" charset="0"/>
              </a:rPr>
              <a:t>between urban form,</a:t>
            </a:r>
          </a:p>
          <a:p>
            <a:pPr algn="ctr">
              <a:lnSpc>
                <a:spcPct val="107000"/>
              </a:lnSpc>
              <a:spcAft>
                <a:spcPts val="800"/>
              </a:spcAft>
            </a:pPr>
            <a:r>
              <a:rPr lang="en-CA" sz="6000" dirty="0">
                <a:effectLst/>
                <a:latin typeface="Calibri" panose="020F0502020204030204" pitchFamily="34" charset="0"/>
                <a:ea typeface="Calibri" panose="020F0502020204030204" pitchFamily="34" charset="0"/>
                <a:cs typeface="Times New Roman" panose="02020603050405020304" pitchFamily="18" charset="0"/>
              </a:rPr>
              <a:t> crime, </a:t>
            </a:r>
          </a:p>
          <a:p>
            <a:pPr algn="ctr">
              <a:lnSpc>
                <a:spcPct val="107000"/>
              </a:lnSpc>
              <a:spcAft>
                <a:spcPts val="800"/>
              </a:spcAft>
            </a:pPr>
            <a:r>
              <a:rPr lang="en-CA" sz="6000" dirty="0">
                <a:effectLst/>
                <a:latin typeface="Calibri" panose="020F0502020204030204" pitchFamily="34" charset="0"/>
                <a:ea typeface="Calibri" panose="020F0502020204030204" pitchFamily="34" charset="0"/>
                <a:cs typeface="Times New Roman" panose="02020603050405020304" pitchFamily="18" charset="0"/>
              </a:rPr>
              <a:t>and social conditions</a:t>
            </a:r>
          </a:p>
        </p:txBody>
      </p:sp>
    </p:spTree>
    <p:extLst>
      <p:ext uri="{BB962C8B-B14F-4D97-AF65-F5344CB8AC3E}">
        <p14:creationId xmlns:p14="http://schemas.microsoft.com/office/powerpoint/2010/main" val="297414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BC8AA5-1B2D-4676-AA03-385A2FC95719}"/>
              </a:ext>
            </a:extLst>
          </p:cNvPr>
          <p:cNvSpPr txBox="1"/>
          <p:nvPr/>
        </p:nvSpPr>
        <p:spPr>
          <a:xfrm>
            <a:off x="666225" y="925993"/>
            <a:ext cx="10348519" cy="4163447"/>
          </a:xfrm>
          <a:prstGeom prst="rect">
            <a:avLst/>
          </a:prstGeom>
          <a:noFill/>
        </p:spPr>
        <p:txBody>
          <a:bodyPr wrap="square">
            <a:spAutoFit/>
          </a:bodyPr>
          <a:lstStyle/>
          <a:p>
            <a:pPr algn="ctr">
              <a:lnSpc>
                <a:spcPct val="107000"/>
              </a:lnSpc>
              <a:spcAft>
                <a:spcPts val="800"/>
              </a:spcAft>
            </a:pPr>
            <a:r>
              <a:rPr lang="en-CA" sz="4400" b="1" u="sng" dirty="0">
                <a:solidFill>
                  <a:schemeClr val="tx1">
                    <a:lumMod val="85000"/>
                  </a:schemeClr>
                </a:solidFill>
                <a:effectLst/>
                <a:latin typeface="Open Sans"/>
                <a:ea typeface="Times New Roman" panose="02020603050405020304" pitchFamily="18" charset="0"/>
                <a:cs typeface="Times New Roman" panose="02020603050405020304" pitchFamily="18" charset="0"/>
              </a:rPr>
              <a:t>Implementing CPTED</a:t>
            </a:r>
            <a:endParaRPr lang="en-CA" sz="4400" b="1" u="sng"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sz="2400" dirty="0">
                <a:solidFill>
                  <a:schemeClr val="accent6">
                    <a:lumMod val="60000"/>
                    <a:lumOff val="40000"/>
                  </a:schemeClr>
                </a:solidFill>
                <a:effectLst/>
                <a:latin typeface="Open Sans"/>
                <a:ea typeface="Times New Roman" panose="02020603050405020304" pitchFamily="18" charset="0"/>
                <a:cs typeface="Times New Roman" panose="02020603050405020304" pitchFamily="18" charset="0"/>
              </a:rPr>
              <a:t>In existing communities this is best done by a CPTED practitioner who has practiced many years of crime prevention and has completed several CPTED projects. With the assistance of community leaders, crime prevention advocates and input from community members to investigate the root causes of crime, combined with CPTED will greatly help with proper implementation.</a:t>
            </a:r>
            <a:endParaRPr lang="en-CA" sz="2400" dirty="0">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sz="2400" dirty="0">
                <a:solidFill>
                  <a:schemeClr val="accent6">
                    <a:lumMod val="60000"/>
                    <a:lumOff val="40000"/>
                  </a:schemeClr>
                </a:solidFill>
                <a:effectLst/>
                <a:latin typeface="Open Sans"/>
                <a:ea typeface="Times New Roman" panose="02020603050405020304" pitchFamily="18" charset="0"/>
                <a:cs typeface="Times New Roman" panose="02020603050405020304" pitchFamily="18" charset="0"/>
              </a:rPr>
              <a:t>In new communities CPTED is best implemented at the development stage and continued through the design and implementation stages.</a:t>
            </a:r>
            <a:endParaRPr lang="en-CA" sz="2400" dirty="0">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1239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DDEA03-E80E-4589-9254-3BE134F31F01}"/>
              </a:ext>
            </a:extLst>
          </p:cNvPr>
          <p:cNvSpPr txBox="1"/>
          <p:nvPr/>
        </p:nvSpPr>
        <p:spPr>
          <a:xfrm>
            <a:off x="2927758" y="3008018"/>
            <a:ext cx="6825144" cy="1029384"/>
          </a:xfrm>
          <a:prstGeom prst="rect">
            <a:avLst/>
          </a:prstGeom>
          <a:noFill/>
        </p:spPr>
        <p:txBody>
          <a:bodyPr wrap="square">
            <a:spAutoFit/>
          </a:bodyPr>
          <a:lstStyle/>
          <a:p>
            <a:pPr>
              <a:lnSpc>
                <a:spcPct val="107000"/>
              </a:lnSpc>
              <a:spcAft>
                <a:spcPts val="1125"/>
              </a:spcAft>
            </a:pPr>
            <a:r>
              <a:rPr lang="en-CA" sz="6000" b="1" dirty="0">
                <a:solidFill>
                  <a:schemeClr val="accent6">
                    <a:lumMod val="60000"/>
                    <a:lumOff val="40000"/>
                  </a:schemeClr>
                </a:solidFill>
                <a:effectLst/>
                <a:latin typeface="Oswald"/>
                <a:ea typeface="Times New Roman" panose="02020603050405020304" pitchFamily="18" charset="0"/>
                <a:cs typeface="Times New Roman" panose="02020603050405020304" pitchFamily="18" charset="0"/>
              </a:rPr>
              <a:t>Benefits of CPTED</a:t>
            </a:r>
            <a:endParaRPr lang="en-CA" sz="6000" dirty="0">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6AC636E-D9C9-4133-B87A-736C78BEF7A2}"/>
              </a:ext>
            </a:extLst>
          </p:cNvPr>
          <p:cNvSpPr txBox="1"/>
          <p:nvPr/>
        </p:nvSpPr>
        <p:spPr>
          <a:xfrm>
            <a:off x="329269" y="134540"/>
            <a:ext cx="5157132" cy="2873479"/>
          </a:xfrm>
          <a:prstGeom prst="rect">
            <a:avLst/>
          </a:prstGeom>
          <a:noFill/>
        </p:spPr>
        <p:txBody>
          <a:bodyPr wrap="square">
            <a:spAutoFit/>
          </a:bodyPr>
          <a:lstStyle/>
          <a:p>
            <a:pPr algn="ctr">
              <a:lnSpc>
                <a:spcPct val="107000"/>
              </a:lnSpc>
              <a:spcAft>
                <a:spcPts val="1125"/>
              </a:spcAft>
            </a:pPr>
            <a:r>
              <a:rPr lang="en-CA" sz="1600" b="1" dirty="0">
                <a:solidFill>
                  <a:schemeClr val="tx1">
                    <a:lumMod val="75000"/>
                  </a:schemeClr>
                </a:solidFill>
                <a:effectLst/>
                <a:latin typeface="Oswald"/>
                <a:ea typeface="Times New Roman" panose="02020603050405020304" pitchFamily="18" charset="0"/>
                <a:cs typeface="Times New Roman" panose="02020603050405020304" pitchFamily="18" charset="0"/>
              </a:rPr>
              <a:t>Community residents will have</a:t>
            </a:r>
            <a:endParaRPr lang="en-CA" sz="16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Opportunities to play meaningful roles in community crime prevention</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Improved sense of security and quality of life through reduced fear of crime</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Fewer crimes committed in neighborhoods, fewer victimizations of residents</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Increased interaction among residents and stronger neighborhood bonds</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New crime prevention and problem-solving skills and enhanced knowledge of city government agencies and other resources</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46B8330-8FE4-4A8A-BA41-F2B3ECFEA8C1}"/>
              </a:ext>
            </a:extLst>
          </p:cNvPr>
          <p:cNvSpPr txBox="1"/>
          <p:nvPr/>
        </p:nvSpPr>
        <p:spPr>
          <a:xfrm>
            <a:off x="6213445" y="503339"/>
            <a:ext cx="5747857" cy="1647246"/>
          </a:xfrm>
          <a:prstGeom prst="rect">
            <a:avLst/>
          </a:prstGeom>
          <a:noFill/>
        </p:spPr>
        <p:txBody>
          <a:bodyPr wrap="square">
            <a:spAutoFit/>
          </a:bodyPr>
          <a:lstStyle/>
          <a:p>
            <a:pPr algn="ctr">
              <a:lnSpc>
                <a:spcPct val="107000"/>
              </a:lnSpc>
              <a:spcAft>
                <a:spcPts val="1125"/>
              </a:spcAft>
            </a:pPr>
            <a:r>
              <a:rPr lang="en-CA" sz="1400" b="1" dirty="0">
                <a:solidFill>
                  <a:schemeClr val="tx1">
                    <a:lumMod val="75000"/>
                  </a:schemeClr>
                </a:solidFill>
                <a:effectLst/>
                <a:latin typeface="Oswald"/>
                <a:ea typeface="Times New Roman" panose="02020603050405020304" pitchFamily="18" charset="0"/>
                <a:cs typeface="Times New Roman" panose="02020603050405020304" pitchFamily="18" charset="0"/>
              </a:rPr>
              <a:t>Municipal leadership will see</a:t>
            </a:r>
            <a:endParaRPr lang="en-CA" sz="14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Less crime in neighborhoods and business areas</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Improved perception of safety and livability in public areas and neighborhoods</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Enhanced consideration of public safety in planning, development, and redevelopment projects</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72A5EF0-E449-4D60-B995-E6630481BB99}"/>
              </a:ext>
            </a:extLst>
          </p:cNvPr>
          <p:cNvSpPr txBox="1"/>
          <p:nvPr/>
        </p:nvSpPr>
        <p:spPr>
          <a:xfrm>
            <a:off x="1398" y="4707415"/>
            <a:ext cx="6094602" cy="1914563"/>
          </a:xfrm>
          <a:prstGeom prst="rect">
            <a:avLst/>
          </a:prstGeom>
          <a:noFill/>
        </p:spPr>
        <p:txBody>
          <a:bodyPr wrap="square">
            <a:spAutoFit/>
          </a:bodyPr>
          <a:lstStyle/>
          <a:p>
            <a:pPr algn="ctr">
              <a:lnSpc>
                <a:spcPct val="107000"/>
              </a:lnSpc>
              <a:spcAft>
                <a:spcPts val="1125"/>
              </a:spcAft>
            </a:pPr>
            <a:r>
              <a:rPr lang="en-CA" sz="1200" b="1" dirty="0">
                <a:solidFill>
                  <a:schemeClr val="tx1">
                    <a:lumMod val="75000"/>
                  </a:schemeClr>
                </a:solidFill>
                <a:effectLst/>
                <a:latin typeface="Oswald"/>
                <a:ea typeface="Times New Roman" panose="02020603050405020304" pitchFamily="18" charset="0"/>
                <a:cs typeface="Times New Roman" panose="02020603050405020304" pitchFamily="18" charset="0"/>
              </a:rPr>
              <a:t>Law enforcement will benefit from</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Sustainable links with planning, development, code enforcement, and other local agencies</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Clarification and action on neighborhood priorities related to crime and quality of life</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Opportunities to play meaningful roles in community crime prevention</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New crime prevention and problem-solving initiatives</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CDAF5F7-3267-4601-A21F-334E3F623F09}"/>
              </a:ext>
            </a:extLst>
          </p:cNvPr>
          <p:cNvSpPr txBox="1"/>
          <p:nvPr/>
        </p:nvSpPr>
        <p:spPr>
          <a:xfrm>
            <a:off x="5966670" y="4084199"/>
            <a:ext cx="6094602" cy="1246431"/>
          </a:xfrm>
          <a:prstGeom prst="rect">
            <a:avLst/>
          </a:prstGeom>
          <a:noFill/>
        </p:spPr>
        <p:txBody>
          <a:bodyPr wrap="square">
            <a:spAutoFit/>
          </a:bodyPr>
          <a:lstStyle/>
          <a:p>
            <a:pPr algn="ctr">
              <a:lnSpc>
                <a:spcPct val="107000"/>
              </a:lnSpc>
              <a:spcAft>
                <a:spcPts val="1125"/>
              </a:spcAft>
            </a:pPr>
            <a:r>
              <a:rPr lang="en-CA" sz="1400" b="1" dirty="0">
                <a:solidFill>
                  <a:schemeClr val="tx1">
                    <a:lumMod val="75000"/>
                  </a:schemeClr>
                </a:solidFill>
                <a:effectLst/>
                <a:latin typeface="Oswald"/>
                <a:ea typeface="Times New Roman" panose="02020603050405020304" pitchFamily="18" charset="0"/>
                <a:cs typeface="Times New Roman" panose="02020603050405020304" pitchFamily="18" charset="0"/>
              </a:rPr>
              <a:t>Business leaders/owners will gain</a:t>
            </a:r>
            <a:endParaRPr lang="en-CA" sz="14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75000"/>
                  </a:schemeClr>
                </a:solidFill>
                <a:effectLst/>
                <a:latin typeface="Open Sans"/>
                <a:ea typeface="Times New Roman" panose="02020603050405020304" pitchFamily="18" charset="0"/>
                <a:cs typeface="Times New Roman" panose="02020603050405020304" pitchFamily="18" charset="0"/>
              </a:rPr>
              <a:t>Safer locations that are more attractive to customers and employees</a:t>
            </a:r>
            <a:endParaRPr lang="en-CA" sz="14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75000"/>
                  </a:schemeClr>
                </a:solidFill>
                <a:effectLst/>
                <a:latin typeface="Open Sans"/>
                <a:ea typeface="Times New Roman" panose="02020603050405020304" pitchFamily="18" charset="0"/>
                <a:cs typeface="Times New Roman" panose="02020603050405020304" pitchFamily="18" charset="0"/>
              </a:rPr>
              <a:t>Enhanced problem-solving partnerships with local government and community members</a:t>
            </a:r>
            <a:endParaRPr lang="en-CA" sz="14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40D162B6-B115-4AAA-86BE-C1B2469F4EC9}"/>
              </a:ext>
            </a:extLst>
          </p:cNvPr>
          <p:cNvSpPr txBox="1"/>
          <p:nvPr/>
        </p:nvSpPr>
        <p:spPr>
          <a:xfrm>
            <a:off x="5966670" y="5436852"/>
            <a:ext cx="6094602" cy="1314142"/>
          </a:xfrm>
          <a:prstGeom prst="rect">
            <a:avLst/>
          </a:prstGeom>
          <a:noFill/>
        </p:spPr>
        <p:txBody>
          <a:bodyPr wrap="square">
            <a:spAutoFit/>
          </a:bodyPr>
          <a:lstStyle/>
          <a:p>
            <a:pPr algn="ctr">
              <a:lnSpc>
                <a:spcPct val="107000"/>
              </a:lnSpc>
              <a:spcAft>
                <a:spcPts val="1125"/>
              </a:spcAft>
            </a:pPr>
            <a:r>
              <a:rPr lang="en-CA" sz="1200" b="1" dirty="0">
                <a:solidFill>
                  <a:schemeClr val="tx1">
                    <a:lumMod val="75000"/>
                  </a:schemeClr>
                </a:solidFill>
                <a:effectLst/>
                <a:latin typeface="Oswald"/>
                <a:ea typeface="Times New Roman" panose="02020603050405020304" pitchFamily="18" charset="0"/>
                <a:cs typeface="Times New Roman" panose="02020603050405020304" pitchFamily="18" charset="0"/>
              </a:rPr>
              <a:t>Planners/architects will gain</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A greater role in designing the environment; CPTED is recognized as an acceptable component of LEED (Leadership in Energy and Environmental Design) or Green Building</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200" dirty="0">
                <a:solidFill>
                  <a:schemeClr val="tx1">
                    <a:lumMod val="75000"/>
                  </a:schemeClr>
                </a:solidFill>
                <a:effectLst/>
                <a:latin typeface="Open Sans"/>
                <a:ea typeface="Times New Roman" panose="02020603050405020304" pitchFamily="18" charset="0"/>
                <a:cs typeface="Times New Roman" panose="02020603050405020304" pitchFamily="18" charset="0"/>
              </a:rPr>
              <a:t>A holistic approach to the development and planning process</a:t>
            </a:r>
            <a:endParaRPr lang="en-CA" sz="1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A7368AE5-8E02-4BAE-B6CF-D9B529B68F1A}"/>
              </a:ext>
            </a:extLst>
          </p:cNvPr>
          <p:cNvSpPr txBox="1"/>
          <p:nvPr/>
        </p:nvSpPr>
        <p:spPr>
          <a:xfrm>
            <a:off x="2907835" y="3871518"/>
            <a:ext cx="6094602" cy="400110"/>
          </a:xfrm>
          <a:prstGeom prst="rect">
            <a:avLst/>
          </a:prstGeom>
          <a:noFill/>
        </p:spPr>
        <p:txBody>
          <a:bodyPr wrap="square">
            <a:spAutoFit/>
          </a:bodyPr>
          <a:lstStyle/>
          <a:p>
            <a:r>
              <a:rPr lang="en-CA" sz="1000" dirty="0">
                <a:effectLst/>
                <a:latin typeface="Calibri" panose="020F0502020204030204" pitchFamily="34" charset="0"/>
                <a:ea typeface="Calibri" panose="020F0502020204030204" pitchFamily="34" charset="0"/>
                <a:cs typeface="Times New Roman" panose="02020603050405020304" pitchFamily="18" charset="0"/>
              </a:rPr>
              <a:t>https://www.ncpc.org/resources/home-neighborhood-safety/crime-prevention-through-environmental-design-training-</a:t>
            </a:r>
            <a:endParaRPr lang="en-CA" sz="1000" dirty="0"/>
          </a:p>
        </p:txBody>
      </p:sp>
    </p:spTree>
    <p:extLst>
      <p:ext uri="{BB962C8B-B14F-4D97-AF65-F5344CB8AC3E}">
        <p14:creationId xmlns:p14="http://schemas.microsoft.com/office/powerpoint/2010/main" val="3278711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rime Prevention Through Environmental Design">
            <a:hlinkClick r:id="" action="ppaction://media"/>
            <a:extLst>
              <a:ext uri="{FF2B5EF4-FFF2-40B4-BE49-F238E27FC236}">
                <a16:creationId xmlns:a16="http://schemas.microsoft.com/office/drawing/2014/main" id="{E7E7E109-00C3-475A-AE40-528FC0609952}"/>
              </a:ext>
            </a:extLst>
          </p:cNvPr>
          <p:cNvPicPr>
            <a:picLocks noRot="1" noChangeAspect="1"/>
          </p:cNvPicPr>
          <p:nvPr>
            <a:videoFile r:link="rId1"/>
          </p:nvPr>
        </p:nvPicPr>
        <p:blipFill>
          <a:blip r:embed="rId3"/>
          <a:stretch>
            <a:fillRect/>
          </a:stretch>
        </p:blipFill>
        <p:spPr>
          <a:xfrm>
            <a:off x="1294701" y="629173"/>
            <a:ext cx="9344404" cy="5256227"/>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893028C5-CA03-41BF-BF28-6A29BADF4CFF}"/>
              </a:ext>
            </a:extLst>
          </p:cNvPr>
          <p:cNvSpPr txBox="1"/>
          <p:nvPr/>
        </p:nvSpPr>
        <p:spPr>
          <a:xfrm>
            <a:off x="3668087" y="6161524"/>
            <a:ext cx="6094602" cy="307777"/>
          </a:xfrm>
          <a:prstGeom prst="rect">
            <a:avLst/>
          </a:prstGeom>
          <a:noFill/>
        </p:spPr>
        <p:txBody>
          <a:bodyPr wrap="square">
            <a:spAutoFit/>
          </a:bodyPr>
          <a:lstStyle/>
          <a:p>
            <a:r>
              <a:rPr lang="en-CA" sz="1400" dirty="0">
                <a:hlinkClick r:id="rId4"/>
              </a:rPr>
              <a:t>https://www.youtube.com/watch?v=TSRCWxGK7tI&amp;t=214s</a:t>
            </a:r>
            <a:endParaRPr lang="en-CA" sz="1400" dirty="0"/>
          </a:p>
        </p:txBody>
      </p:sp>
    </p:spTree>
    <p:extLst>
      <p:ext uri="{BB962C8B-B14F-4D97-AF65-F5344CB8AC3E}">
        <p14:creationId xmlns:p14="http://schemas.microsoft.com/office/powerpoint/2010/main" val="35630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C4C2FD-749D-4D3D-9C3F-33E92340DB74}"/>
              </a:ext>
            </a:extLst>
          </p:cNvPr>
          <p:cNvSpPr txBox="1"/>
          <p:nvPr/>
        </p:nvSpPr>
        <p:spPr>
          <a:xfrm>
            <a:off x="413157" y="390754"/>
            <a:ext cx="7950666" cy="5714834"/>
          </a:xfrm>
          <a:prstGeom prst="rect">
            <a:avLst/>
          </a:prstGeom>
          <a:noFill/>
        </p:spPr>
        <p:txBody>
          <a:bodyPr wrap="square">
            <a:spAutoFit/>
          </a:bodyPr>
          <a:lstStyle/>
          <a:p>
            <a:pPr>
              <a:lnSpc>
                <a:spcPct val="107000"/>
              </a:lnSpc>
              <a:spcBef>
                <a:spcPts val="2400"/>
              </a:spcBef>
              <a:spcAft>
                <a:spcPts val="865"/>
              </a:spcAft>
            </a:pPr>
            <a:r>
              <a:rPr lang="en-CA" sz="2800" b="1" dirty="0">
                <a:solidFill>
                  <a:schemeClr val="accent4">
                    <a:lumMod val="60000"/>
                    <a:lumOff val="40000"/>
                  </a:schemeClr>
                </a:solidFill>
                <a:effectLst/>
                <a:latin typeface="Helvetica" panose="020B0604020202020204" pitchFamily="34" charset="0"/>
                <a:ea typeface="Times New Roman" panose="02020603050405020304" pitchFamily="18" charset="0"/>
                <a:cs typeface="Times New Roman" panose="02020603050405020304" pitchFamily="18" charset="0"/>
              </a:rPr>
              <a:t>CPTED can reduce crime and fear through:</a:t>
            </a:r>
            <a:endParaRPr lang="en-CA" sz="16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solidFill>
                  <a:schemeClr val="accent4">
                    <a:lumMod val="60000"/>
                    <a:lumOff val="40000"/>
                  </a:schemeClr>
                </a:solidFill>
                <a:effectLst/>
                <a:latin typeface="Helvetica" panose="020B0604020202020204" pitchFamily="34" charset="0"/>
                <a:ea typeface="Times New Roman" panose="02020603050405020304" pitchFamily="18" charset="0"/>
                <a:cs typeface="Times New Roman" panose="02020603050405020304" pitchFamily="18" charset="0"/>
              </a:rPr>
              <a:t>Territoriality - fostering residents interaction, vigilance, and control over their neighbourhood</a:t>
            </a:r>
            <a:endParaRPr lang="en-CA" sz="16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solidFill>
                  <a:schemeClr val="accent4">
                    <a:lumMod val="60000"/>
                    <a:lumOff val="40000"/>
                  </a:schemeClr>
                </a:solidFill>
                <a:effectLst/>
                <a:latin typeface="Helvetica" panose="020B0604020202020204" pitchFamily="34" charset="0"/>
                <a:ea typeface="Times New Roman" panose="02020603050405020304" pitchFamily="18" charset="0"/>
                <a:cs typeface="Times New Roman" panose="02020603050405020304" pitchFamily="18" charset="0"/>
              </a:rPr>
              <a:t> Surveillance - maximizing the ability to spot suspicious people and activities</a:t>
            </a:r>
            <a:endParaRPr lang="en-CA" sz="16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solidFill>
                  <a:schemeClr val="accent4">
                    <a:lumMod val="60000"/>
                    <a:lumOff val="40000"/>
                  </a:schemeClr>
                </a:solidFill>
                <a:effectLst/>
                <a:latin typeface="Helvetica" panose="020B0604020202020204" pitchFamily="34" charset="0"/>
                <a:ea typeface="Times New Roman" panose="02020603050405020304" pitchFamily="18" charset="0"/>
                <a:cs typeface="Times New Roman" panose="02020603050405020304" pitchFamily="18" charset="0"/>
              </a:rPr>
              <a:t> Activity support - encouraging the intended use of public space by residents</a:t>
            </a:r>
            <a:endParaRPr lang="en-CA" sz="16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solidFill>
                  <a:schemeClr val="accent4">
                    <a:lumMod val="60000"/>
                    <a:lumOff val="40000"/>
                  </a:schemeClr>
                </a:solidFill>
                <a:effectLst/>
                <a:latin typeface="Helvetica" panose="020B0604020202020204" pitchFamily="34" charset="0"/>
                <a:ea typeface="Times New Roman" panose="02020603050405020304" pitchFamily="18" charset="0"/>
                <a:cs typeface="Times New Roman" panose="02020603050405020304" pitchFamily="18" charset="0"/>
              </a:rPr>
              <a:t> Hierarchy of space - identifying ownership by delineating private space from public space through real or symbolic boundaries</a:t>
            </a:r>
            <a:endParaRPr lang="en-CA" sz="16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solidFill>
                  <a:schemeClr val="accent4">
                    <a:lumMod val="60000"/>
                    <a:lumOff val="40000"/>
                  </a:schemeClr>
                </a:solidFill>
                <a:effectLst/>
                <a:latin typeface="Helvetica" panose="020B0604020202020204" pitchFamily="34" charset="0"/>
                <a:ea typeface="Times New Roman" panose="02020603050405020304" pitchFamily="18" charset="0"/>
                <a:cs typeface="Times New Roman" panose="02020603050405020304" pitchFamily="18" charset="0"/>
              </a:rPr>
              <a:t> Access control/target hardening - using physical barriers, security devices and tamper-resistant materials to restrict entrance</a:t>
            </a:r>
            <a:endParaRPr lang="en-CA" sz="16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solidFill>
                  <a:schemeClr val="accent4">
                    <a:lumMod val="60000"/>
                    <a:lumOff val="40000"/>
                  </a:schemeClr>
                </a:solidFill>
                <a:effectLst/>
                <a:latin typeface="Helvetica" panose="020B0604020202020204" pitchFamily="34" charset="0"/>
                <a:ea typeface="Times New Roman" panose="02020603050405020304" pitchFamily="18" charset="0"/>
                <a:cs typeface="Times New Roman" panose="02020603050405020304" pitchFamily="18" charset="0"/>
              </a:rPr>
              <a:t> Environment - a design or location decision that takes into account the surrounding environment and minimizes the use of space by conflicting groups</a:t>
            </a:r>
            <a:endParaRPr lang="en-CA" sz="16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solidFill>
                  <a:schemeClr val="accent4">
                    <a:lumMod val="60000"/>
                    <a:lumOff val="40000"/>
                  </a:schemeClr>
                </a:solidFill>
                <a:effectLst/>
                <a:latin typeface="Helvetica" panose="020B0604020202020204" pitchFamily="34" charset="0"/>
                <a:ea typeface="Times New Roman" panose="02020603050405020304" pitchFamily="18" charset="0"/>
                <a:cs typeface="Times New Roman" panose="02020603050405020304" pitchFamily="18" charset="0"/>
              </a:rPr>
              <a:t> Image/Maintenance - ensuring that a building or area is clean, well-maintained, and graffiti-free</a:t>
            </a:r>
            <a:endParaRPr lang="en-CA" sz="16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D46375E-4B94-4312-9DA2-51FB538B8D62}"/>
              </a:ext>
            </a:extLst>
          </p:cNvPr>
          <p:cNvPicPr>
            <a:picLocks noChangeAspect="1"/>
          </p:cNvPicPr>
          <p:nvPr/>
        </p:nvPicPr>
        <p:blipFill>
          <a:blip r:embed="rId2"/>
          <a:stretch>
            <a:fillRect/>
          </a:stretch>
        </p:blipFill>
        <p:spPr>
          <a:xfrm>
            <a:off x="9125131" y="0"/>
            <a:ext cx="2716624" cy="6858000"/>
          </a:xfrm>
          <a:prstGeom prst="rect">
            <a:avLst/>
          </a:prstGeom>
        </p:spPr>
      </p:pic>
    </p:spTree>
    <p:extLst>
      <p:ext uri="{BB962C8B-B14F-4D97-AF65-F5344CB8AC3E}">
        <p14:creationId xmlns:p14="http://schemas.microsoft.com/office/powerpoint/2010/main" val="8140258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1A605D-DEDB-4699-B2BD-CA7A5F4F3702}"/>
              </a:ext>
            </a:extLst>
          </p:cNvPr>
          <p:cNvSpPr>
            <a:spLocks noGrp="1"/>
          </p:cNvSpPr>
          <p:nvPr>
            <p:ph type="title"/>
          </p:nvPr>
        </p:nvSpPr>
        <p:spPr/>
        <p:txBody>
          <a:bodyPr>
            <a:normAutofit/>
          </a:bodyPr>
          <a:lstStyle/>
          <a:p>
            <a:r>
              <a:rPr lang="en-CA" dirty="0"/>
              <a:t>So How Can We Meet These Needs For The Vulnerable?</a:t>
            </a:r>
          </a:p>
        </p:txBody>
      </p:sp>
      <p:sp>
        <p:nvSpPr>
          <p:cNvPr id="5" name="TextBox 4">
            <a:extLst>
              <a:ext uri="{FF2B5EF4-FFF2-40B4-BE49-F238E27FC236}">
                <a16:creationId xmlns:a16="http://schemas.microsoft.com/office/drawing/2014/main" id="{1F52707A-BA1D-4D8C-938B-90792B82B944}"/>
              </a:ext>
            </a:extLst>
          </p:cNvPr>
          <p:cNvSpPr txBox="1"/>
          <p:nvPr/>
        </p:nvSpPr>
        <p:spPr>
          <a:xfrm>
            <a:off x="330150" y="1891913"/>
            <a:ext cx="11288150" cy="5478423"/>
          </a:xfrm>
          <a:prstGeom prst="rect">
            <a:avLst/>
          </a:prstGeom>
          <a:noFill/>
        </p:spPr>
        <p:txBody>
          <a:bodyPr wrap="square" rtlCol="0">
            <a:spAutoFit/>
          </a:bodyPr>
          <a:lstStyle/>
          <a:p>
            <a:pPr algn="ctr" fontAlgn="base">
              <a:spcAft>
                <a:spcPts val="1200"/>
              </a:spcAft>
            </a:pPr>
            <a:r>
              <a:rPr lang="en-CA" sz="1800" dirty="0">
                <a:effectLst/>
                <a:latin typeface="Arial" panose="020B0604020202020204" pitchFamily="34" charset="0"/>
                <a:ea typeface="Times New Roman" panose="02020603050405020304" pitchFamily="18" charset="0"/>
              </a:rPr>
              <a:t>From our point of view, effective care means taking a more holistic approach, one that blends social connectedness with spirituality to care for vulnerable populations. </a:t>
            </a:r>
          </a:p>
          <a:p>
            <a:pPr algn="ctr" fontAlgn="base">
              <a:spcAft>
                <a:spcPts val="1200"/>
              </a:spcAft>
            </a:pPr>
            <a:r>
              <a:rPr lang="en-CA" sz="1800" dirty="0">
                <a:effectLst/>
                <a:latin typeface="Arial" panose="020B0604020202020204" pitchFamily="34" charset="0"/>
                <a:ea typeface="Times New Roman" panose="02020603050405020304" pitchFamily="18" charset="0"/>
              </a:rPr>
              <a:t>These programs value respect for personal dignity, autonomy and access to the general community, putting as much weight on these needs as on Maslow's first-tier needs, such as number of people served, meals eaten, and transportation and housing provided.</a:t>
            </a:r>
          </a:p>
          <a:p>
            <a:pPr fontAlgn="base">
              <a:spcAft>
                <a:spcPts val="0"/>
              </a:spcAft>
            </a:pPr>
            <a:r>
              <a:rPr lang="en-CA" sz="1800" dirty="0">
                <a:effectLst/>
                <a:latin typeface="Arial" panose="020B0604020202020204" pitchFamily="34" charset="0"/>
                <a:ea typeface="Calibri" panose="020F0502020204030204" pitchFamily="34" charset="0"/>
              </a:rPr>
              <a:t>This approach is far more effective because it helps people become a part of a community. When people feel they are connected and not alone, research shows </a:t>
            </a:r>
            <a:r>
              <a:rPr lang="en-CA" sz="2800" u="sng" dirty="0">
                <a:effectLst/>
                <a:latin typeface="Allessa Script" panose="02000506000000020004" pitchFamily="50" charset="0"/>
                <a:ea typeface="Calibri" panose="020F0502020204030204" pitchFamily="34" charset="0"/>
                <a:hlinkClick r:id="rId2">
                  <a:extLst>
                    <a:ext uri="{A12FA001-AC4F-418D-AE19-62706E023703}">
                      <ahyp:hlinkClr xmlns:ahyp="http://schemas.microsoft.com/office/drawing/2018/hyperlinkcolor" val="tx"/>
                    </a:ext>
                  </a:extLst>
                </a:hlinkClick>
              </a:rPr>
              <a:t>they have a greater sense of well-being </a:t>
            </a:r>
            <a:r>
              <a:rPr lang="en-CA" sz="1800" dirty="0">
                <a:effectLst/>
                <a:latin typeface="Arial" panose="020B0604020202020204" pitchFamily="34" charset="0"/>
                <a:ea typeface="Times New Roman" panose="02020603050405020304" pitchFamily="18" charset="0"/>
              </a:rPr>
              <a:t>and are better able to weather negative life events.</a:t>
            </a:r>
            <a:r>
              <a:rPr lang="en-CA" dirty="0">
                <a:latin typeface="Times New Roman" panose="02020603050405020304" pitchFamily="18" charset="0"/>
                <a:ea typeface="Times New Roman" panose="02020603050405020304" pitchFamily="18" charset="0"/>
              </a:rPr>
              <a:t> </a:t>
            </a:r>
            <a:r>
              <a:rPr lang="en-CA" sz="1800" dirty="0">
                <a:effectLst/>
                <a:latin typeface="Arial" panose="020B0604020202020204" pitchFamily="34" charset="0"/>
                <a:ea typeface="Times New Roman" panose="02020603050405020304" pitchFamily="18" charset="0"/>
              </a:rPr>
              <a:t>In fact, there is empirical evidence that the need to belong is a fundamental human motivation. Belonging is a psychological lever that has broad consequences for people's interests, motivation, health and happiness.</a:t>
            </a:r>
          </a:p>
          <a:p>
            <a:pPr fontAlgn="base">
              <a:spcAft>
                <a:spcPts val="0"/>
              </a:spcAft>
            </a:pPr>
            <a:endParaRPr lang="en-CA" dirty="0">
              <a:latin typeface="Arial" panose="020B0604020202020204" pitchFamily="34" charset="0"/>
              <a:ea typeface="Times New Roman" panose="02020603050405020304" pitchFamily="18" charset="0"/>
            </a:endParaRPr>
          </a:p>
          <a:p>
            <a:pPr fontAlgn="base">
              <a:spcAft>
                <a:spcPts val="0"/>
              </a:spcAft>
            </a:pPr>
            <a:endParaRPr lang="en-CA" sz="1800" dirty="0">
              <a:effectLst/>
              <a:latin typeface="Times New Roman" panose="02020603050405020304" pitchFamily="18" charset="0"/>
              <a:ea typeface="Times New Roman" panose="02020603050405020304" pitchFamily="18" charset="0"/>
            </a:endParaRPr>
          </a:p>
          <a:p>
            <a:pPr algn="ctr" fontAlgn="base">
              <a:spcAft>
                <a:spcPts val="1200"/>
              </a:spcAft>
            </a:pPr>
            <a:r>
              <a:rPr lang="en-CA" sz="4800" b="1" dirty="0">
                <a:solidFill>
                  <a:srgbClr val="FF0000"/>
                </a:solidFill>
                <a:effectLst/>
                <a:latin typeface="Algerian" panose="04020705040A02060702" pitchFamily="82" charset="0"/>
                <a:ea typeface="Calibri" panose="020F0502020204030204" pitchFamily="34" charset="0"/>
              </a:rPr>
              <a:t>increase sense of community </a:t>
            </a:r>
            <a:endParaRPr lang="en-CA" sz="4800" b="1" u="sng" dirty="0">
              <a:solidFill>
                <a:srgbClr val="FF0000"/>
              </a:solidFill>
              <a:latin typeface="Algerian" panose="04020705040A02060702" pitchFamily="82" charset="0"/>
              <a:ea typeface="Times New Roman" panose="02020603050405020304" pitchFamily="18" charset="0"/>
            </a:endParaRPr>
          </a:p>
          <a:p>
            <a:pPr algn="ctr" fontAlgn="base">
              <a:spcAft>
                <a:spcPts val="1200"/>
              </a:spcAft>
            </a:pPr>
            <a:endParaRPr lang="en-CA" sz="1800" dirty="0">
              <a:effectLst/>
              <a:latin typeface="Times New Roman" panose="02020603050405020304" pitchFamily="18" charset="0"/>
              <a:ea typeface="Times New Roman" panose="02020603050405020304" pitchFamily="18" charset="0"/>
            </a:endParaRPr>
          </a:p>
          <a:p>
            <a:pPr algn="ctr" fontAlgn="base">
              <a:spcAft>
                <a:spcPts val="1200"/>
              </a:spcAft>
            </a:pPr>
            <a:endParaRPr lang="en-CA"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0045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71C0D5-01C9-4B5F-A1CF-A134608E839E}"/>
              </a:ext>
            </a:extLst>
          </p:cNvPr>
          <p:cNvSpPr txBox="1"/>
          <p:nvPr/>
        </p:nvSpPr>
        <p:spPr>
          <a:xfrm>
            <a:off x="1650883" y="562062"/>
            <a:ext cx="8890234" cy="5545557"/>
          </a:xfrm>
          <a:prstGeom prst="rect">
            <a:avLst/>
          </a:prstGeom>
          <a:noFill/>
        </p:spPr>
        <p:txBody>
          <a:bodyPr wrap="square">
            <a:spAutoFit/>
          </a:bodyPr>
          <a:lstStyle/>
          <a:p>
            <a:pPr algn="ctr">
              <a:lnSpc>
                <a:spcPct val="107000"/>
              </a:lnSpc>
              <a:spcBef>
                <a:spcPts val="2400"/>
              </a:spcBef>
              <a:spcAft>
                <a:spcPts val="865"/>
              </a:spcAft>
            </a:pPr>
            <a:r>
              <a:rPr lang="en-CA" sz="3600" b="1" u="sng" dirty="0">
                <a:solidFill>
                  <a:srgbClr val="92D050"/>
                </a:solidFill>
                <a:effectLst/>
                <a:latin typeface="Helvetica" panose="020B0604020202020204" pitchFamily="34" charset="0"/>
                <a:ea typeface="Times New Roman" panose="02020603050405020304" pitchFamily="18" charset="0"/>
                <a:cs typeface="Times New Roman" panose="02020603050405020304" pitchFamily="18" charset="0"/>
              </a:rPr>
              <a:t>What are the main steps in CPTED projects?</a:t>
            </a:r>
            <a:endParaRPr lang="en-CA" sz="3600" u="sng"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engage the support of residents and other key partners</a:t>
            </a:r>
            <a:endParaRPr lang="en-CA" sz="2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identify crime and disorder problems in and around the site</a:t>
            </a:r>
            <a:endParaRPr lang="en-CA" sz="2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analyse current or proposed design based on existing crime problems and potential criminal opportunities</a:t>
            </a:r>
            <a:endParaRPr lang="en-CA" sz="2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develop preventive or corrective design options</a:t>
            </a:r>
            <a:endParaRPr lang="en-CA" sz="2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carry out preferred option</a:t>
            </a:r>
            <a:endParaRPr lang="en-CA" sz="2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monitor and evaluate how the implemented option affects crime, resident surveillance, interaction, and territoriality</a:t>
            </a:r>
            <a:endParaRPr lang="en-CA" sz="2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400" dirty="0">
                <a:solidFill>
                  <a:schemeClr val="tx1">
                    <a:lumMod val="85000"/>
                  </a:schemeClr>
                </a:solidFill>
                <a:effectLst/>
                <a:latin typeface="Helvetica" panose="020B0604020202020204" pitchFamily="34" charset="0"/>
                <a:ea typeface="Times New Roman" panose="02020603050405020304" pitchFamily="18" charset="0"/>
                <a:cs typeface="Times New Roman" panose="02020603050405020304" pitchFamily="18" charset="0"/>
              </a:rPr>
              <a:t>disseminate and promote evaluation results</a:t>
            </a:r>
            <a:endParaRPr lang="en-CA" sz="24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637413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6C4514-9ACC-47CA-93C1-7EB0B8D2478F}"/>
              </a:ext>
            </a:extLst>
          </p:cNvPr>
          <p:cNvSpPr txBox="1"/>
          <p:nvPr/>
        </p:nvSpPr>
        <p:spPr>
          <a:xfrm>
            <a:off x="219120" y="0"/>
            <a:ext cx="11753760" cy="6739602"/>
          </a:xfrm>
          <a:prstGeom prst="rect">
            <a:avLst/>
          </a:prstGeom>
          <a:noFill/>
        </p:spPr>
        <p:txBody>
          <a:bodyPr wrap="square">
            <a:spAutoFit/>
          </a:bodyPr>
          <a:lstStyle/>
          <a:p>
            <a:pPr algn="ctr">
              <a:lnSpc>
                <a:spcPct val="107000"/>
              </a:lnSpc>
              <a:spcBef>
                <a:spcPts val="2400"/>
              </a:spcBef>
              <a:spcAft>
                <a:spcPts val="865"/>
              </a:spcAft>
            </a:pPr>
            <a:r>
              <a:rPr lang="en-CA" sz="3600" b="1" dirty="0">
                <a:solidFill>
                  <a:srgbClr val="92D050"/>
                </a:solidFill>
                <a:effectLst/>
                <a:latin typeface="Helvetica" panose="020B0604020202020204" pitchFamily="34" charset="0"/>
                <a:ea typeface="Times New Roman" panose="02020603050405020304" pitchFamily="18" charset="0"/>
                <a:cs typeface="Times New Roman" panose="02020603050405020304" pitchFamily="18" charset="0"/>
              </a:rPr>
              <a:t>What are some CPTED tactics?</a:t>
            </a:r>
            <a:endParaRPr lang="en-CA" sz="3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Neighbourhoods:</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minimize the number of entry and exit points on a block</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design roadways to discourage through-traffic</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maximize residents ability to view public spaces</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encourage residents use of public spaces</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provide appropriate lighting for streets, paths, alleys, and parks</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encourage residents to watch over each other</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1950"/>
              </a:spcBef>
              <a:spcAft>
                <a:spcPts val="865"/>
              </a:spcAft>
            </a:pPr>
            <a:r>
              <a:rPr lang="en-CA" sz="1600" b="1"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Houses:</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clearly delineate private property (e.g., yard, driveway, walkway) from public space (e.g., street, sidewalk) through shrubbery, alternate paving stone colour, and changes in grade</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provide unobstructed views of surrounding area</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ensure entrances are visible and overlooked by window</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avoid landscaping that may conceal offenders</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install bright security lights</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use solid-core exterior doors</a:t>
            </a:r>
            <a:endParaRPr lang="en-CA" sz="16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6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use solid door frames with proper strike </a:t>
            </a: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plates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758109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A79E5-6A64-48BD-A4E4-ECC0DCBCFDCA}"/>
              </a:ext>
            </a:extLst>
          </p:cNvPr>
          <p:cNvSpPr txBox="1"/>
          <p:nvPr/>
        </p:nvSpPr>
        <p:spPr>
          <a:xfrm>
            <a:off x="1814468" y="9538"/>
            <a:ext cx="8563063" cy="6589240"/>
          </a:xfrm>
          <a:prstGeom prst="rect">
            <a:avLst/>
          </a:prstGeom>
          <a:noFill/>
        </p:spPr>
        <p:txBody>
          <a:bodyPr wrap="square">
            <a:spAutoFit/>
          </a:bodyPr>
          <a:lstStyle/>
          <a:p>
            <a:pPr algn="ctr">
              <a:lnSpc>
                <a:spcPct val="107000"/>
              </a:lnSpc>
              <a:spcBef>
                <a:spcPts val="1950"/>
              </a:spcBef>
              <a:spcAft>
                <a:spcPts val="865"/>
              </a:spcAft>
            </a:pPr>
            <a:r>
              <a:rPr lang="en-CA" sz="1400" b="1"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Apartment buildings: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provide common spaces to encourage tenant interaction</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minimize the number of units sharing a common entrance</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equip entrances with an intercom system</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ensure hallways are well-lit</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install deadbolt locks and peep holes on unit doors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provide children areas that can be easily observed</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provide windows that allow for surveillance in laundry rooms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latin typeface="Helvetica" panose="020B0604020202020204" pitchFamily="34" charset="0"/>
                <a:ea typeface="Times New Roman" panose="02020603050405020304" pitchFamily="18" charset="0"/>
                <a:cs typeface="Times New Roman" panose="02020603050405020304" pitchFamily="18" charset="0"/>
              </a:rPr>
              <a:t>p</a:t>
            </a: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arking lots and garages: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avoid enclosed, underground, multi-story garages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install bright lights over driving lanes and parking spaces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use paint to increase light levels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control access and egress with automatic doors and gates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avoid pillars and recesses that may hide offenders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1950"/>
              </a:spcBef>
              <a:spcAft>
                <a:spcPts val="865"/>
              </a:spcAft>
            </a:pPr>
            <a:r>
              <a:rPr lang="en-CA" sz="1400" b="1"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Public spaces: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encourage use by legitimate users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avoid placing dark, and or hidden areas near activity nodes</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install appropriate lighting</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1400" dirty="0">
                <a:solidFill>
                  <a:schemeClr val="tx1">
                    <a:lumMod val="95000"/>
                  </a:schemeClr>
                </a:solidFill>
                <a:effectLst/>
                <a:latin typeface="Helvetica" panose="020B0604020202020204" pitchFamily="34" charset="0"/>
                <a:ea typeface="Times New Roman" panose="02020603050405020304" pitchFamily="18" charset="0"/>
                <a:cs typeface="Times New Roman" panose="02020603050405020304" pitchFamily="18" charset="0"/>
              </a:rPr>
              <a:t>avoid placing covered outdoor areas where loitering may be a problem</a:t>
            </a:r>
            <a:endParaRPr lang="en-CA" sz="14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76D640E-3F14-4BD0-8439-01CA43597814}"/>
              </a:ext>
            </a:extLst>
          </p:cNvPr>
          <p:cNvSpPr txBox="1"/>
          <p:nvPr/>
        </p:nvSpPr>
        <p:spPr>
          <a:xfrm>
            <a:off x="3491918" y="6598778"/>
            <a:ext cx="6094602" cy="249684"/>
          </a:xfrm>
          <a:prstGeom prst="rect">
            <a:avLst/>
          </a:prstGeom>
          <a:noFill/>
        </p:spPr>
        <p:txBody>
          <a:bodyPr wrap="square">
            <a:spAutoFit/>
          </a:bodyPr>
          <a:lstStyle/>
          <a:p>
            <a:pPr>
              <a:lnSpc>
                <a:spcPct val="107000"/>
              </a:lnSpc>
              <a:spcAft>
                <a:spcPts val="800"/>
              </a:spcAft>
            </a:pPr>
            <a:r>
              <a:rPr lang="en-CA" sz="1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http://www.bc.rcmp-grc.gc.ca/ViewPage.action?siteNodeId=353&amp;languageId=1&amp;contentId=17345</a:t>
            </a:r>
            <a:endParaRPr lang="en-CA"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28836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F61F3-B211-4A20-B3AB-D06AC5CA5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951" y="0"/>
            <a:ext cx="11290098" cy="6858000"/>
          </a:xfrm>
          <a:prstGeom prst="rect">
            <a:avLst/>
          </a:prstGeom>
        </p:spPr>
      </p:pic>
    </p:spTree>
    <p:extLst>
      <p:ext uri="{BB962C8B-B14F-4D97-AF65-F5344CB8AC3E}">
        <p14:creationId xmlns:p14="http://schemas.microsoft.com/office/powerpoint/2010/main" val="250763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2E7E67-5385-4524-ADB4-324B7806E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223" y="0"/>
            <a:ext cx="10711974" cy="6452520"/>
          </a:xfrm>
          <a:prstGeom prst="rect">
            <a:avLst/>
          </a:prstGeom>
        </p:spPr>
      </p:pic>
      <p:sp>
        <p:nvSpPr>
          <p:cNvPr id="5" name="TextBox 4">
            <a:extLst>
              <a:ext uri="{FF2B5EF4-FFF2-40B4-BE49-F238E27FC236}">
                <a16:creationId xmlns:a16="http://schemas.microsoft.com/office/drawing/2014/main" id="{E2F3F407-6799-47D0-99AA-2466A34F6788}"/>
              </a:ext>
            </a:extLst>
          </p:cNvPr>
          <p:cNvSpPr txBox="1"/>
          <p:nvPr/>
        </p:nvSpPr>
        <p:spPr>
          <a:xfrm>
            <a:off x="3626141" y="6379151"/>
            <a:ext cx="6094602" cy="478849"/>
          </a:xfrm>
          <a:prstGeom prst="rect">
            <a:avLst/>
          </a:prstGeom>
          <a:noFill/>
        </p:spPr>
        <p:txBody>
          <a:bodyPr wrap="square">
            <a:spAutoFit/>
          </a:bodyPr>
          <a:lstStyle/>
          <a:p>
            <a:pPr>
              <a:lnSpc>
                <a:spcPct val="107000"/>
              </a:lnSpc>
              <a:spcAft>
                <a:spcPts val="800"/>
              </a:spcAft>
            </a:pPr>
            <a:r>
              <a:rPr lang="en-CA" sz="1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https://www.calgary.ca/cps/community-programs-and-resources/crime-prevention/crime-prevention-through-environmental-design.html</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552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78A22009-4BB6-764E-AD81-D15CA4DBD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9067" y="0"/>
            <a:ext cx="4493865" cy="6858000"/>
          </a:xfrm>
          <a:prstGeom prst="rect">
            <a:avLst/>
          </a:prstGeom>
        </p:spPr>
      </p:pic>
      <p:pic>
        <p:nvPicPr>
          <p:cNvPr id="35" name="Picture 34">
            <a:extLst>
              <a:ext uri="{FF2B5EF4-FFF2-40B4-BE49-F238E27FC236}">
                <a16:creationId xmlns:a16="http://schemas.microsoft.com/office/drawing/2014/main" id="{60166264-0B23-9C4D-9F6D-429A45EF3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1453" y="0"/>
            <a:ext cx="7389091" cy="6858000"/>
          </a:xfrm>
          <a:prstGeom prst="rect">
            <a:avLst/>
          </a:prstGeom>
        </p:spPr>
      </p:pic>
      <p:pic>
        <p:nvPicPr>
          <p:cNvPr id="37" name="Picture 36">
            <a:extLst>
              <a:ext uri="{FF2B5EF4-FFF2-40B4-BE49-F238E27FC236}">
                <a16:creationId xmlns:a16="http://schemas.microsoft.com/office/drawing/2014/main" id="{B910068C-279C-4F47-A920-F1D373D49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0317" y="0"/>
            <a:ext cx="9144000" cy="6858000"/>
          </a:xfrm>
          <a:prstGeom prst="rect">
            <a:avLst/>
          </a:prstGeom>
        </p:spPr>
      </p:pic>
      <p:pic>
        <p:nvPicPr>
          <p:cNvPr id="41" name="Picture 40">
            <a:extLst>
              <a:ext uri="{FF2B5EF4-FFF2-40B4-BE49-F238E27FC236}">
                <a16:creationId xmlns:a16="http://schemas.microsoft.com/office/drawing/2014/main" id="{AC6A2EC6-383A-124C-887A-B07621BE65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651" y="0"/>
            <a:ext cx="9144000" cy="6858000"/>
          </a:xfrm>
          <a:prstGeom prst="rect">
            <a:avLst/>
          </a:prstGeom>
        </p:spPr>
      </p:pic>
      <p:pic>
        <p:nvPicPr>
          <p:cNvPr id="43" name="Picture 42">
            <a:extLst>
              <a:ext uri="{FF2B5EF4-FFF2-40B4-BE49-F238E27FC236}">
                <a16:creationId xmlns:a16="http://schemas.microsoft.com/office/drawing/2014/main" id="{E1C9A711-750A-A741-B67F-6A08901B4E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65" y="0"/>
            <a:ext cx="9319007" cy="6212671"/>
          </a:xfrm>
          <a:prstGeom prst="rect">
            <a:avLst/>
          </a:prstGeom>
        </p:spPr>
      </p:pic>
      <p:pic>
        <p:nvPicPr>
          <p:cNvPr id="47" name="Picture 46">
            <a:extLst>
              <a:ext uri="{FF2B5EF4-FFF2-40B4-BE49-F238E27FC236}">
                <a16:creationId xmlns:a16="http://schemas.microsoft.com/office/drawing/2014/main" id="{AE5ACFA4-7B9F-1644-A834-14A44B1DCB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802" y="0"/>
            <a:ext cx="10340391" cy="6872052"/>
          </a:xfrm>
          <a:prstGeom prst="rect">
            <a:avLst/>
          </a:prstGeom>
        </p:spPr>
      </p:pic>
      <p:pic>
        <p:nvPicPr>
          <p:cNvPr id="39" name="Picture 38">
            <a:extLst>
              <a:ext uri="{FF2B5EF4-FFF2-40B4-BE49-F238E27FC236}">
                <a16:creationId xmlns:a16="http://schemas.microsoft.com/office/drawing/2014/main" id="{E5525095-7C4C-F34C-BF57-C62FCA038E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7440" y="8021"/>
            <a:ext cx="10287000" cy="6858000"/>
          </a:xfrm>
          <a:prstGeom prst="rect">
            <a:avLst/>
          </a:prstGeom>
        </p:spPr>
      </p:pic>
      <p:pic>
        <p:nvPicPr>
          <p:cNvPr id="45" name="Picture 44">
            <a:extLst>
              <a:ext uri="{FF2B5EF4-FFF2-40B4-BE49-F238E27FC236}">
                <a16:creationId xmlns:a16="http://schemas.microsoft.com/office/drawing/2014/main" id="{A5E49562-9AA1-E34F-B8F7-4A731BBACB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 y="-1"/>
            <a:ext cx="12193450" cy="4453467"/>
          </a:xfrm>
          <a:prstGeom prst="rect">
            <a:avLst/>
          </a:prstGeom>
        </p:spPr>
      </p:pic>
      <p:pic>
        <p:nvPicPr>
          <p:cNvPr id="63" name="Picture 62">
            <a:extLst>
              <a:ext uri="{FF2B5EF4-FFF2-40B4-BE49-F238E27FC236}">
                <a16:creationId xmlns:a16="http://schemas.microsoft.com/office/drawing/2014/main" id="{B9AB6341-D315-0F47-9937-803BF25C1E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24" y="17068"/>
            <a:ext cx="6858000" cy="6858000"/>
          </a:xfrm>
          <a:prstGeom prst="rect">
            <a:avLst/>
          </a:prstGeom>
        </p:spPr>
      </p:pic>
      <p:pic>
        <p:nvPicPr>
          <p:cNvPr id="59" name="Picture 58">
            <a:extLst>
              <a:ext uri="{FF2B5EF4-FFF2-40B4-BE49-F238E27FC236}">
                <a16:creationId xmlns:a16="http://schemas.microsoft.com/office/drawing/2014/main" id="{AA3620FB-E305-9C4E-8F3C-6AABBED767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385" y="23099"/>
            <a:ext cx="12134665" cy="6858000"/>
          </a:xfrm>
          <a:prstGeom prst="rect">
            <a:avLst/>
          </a:prstGeom>
        </p:spPr>
      </p:pic>
      <p:pic>
        <p:nvPicPr>
          <p:cNvPr id="61" name="Picture 60">
            <a:extLst>
              <a:ext uri="{FF2B5EF4-FFF2-40B4-BE49-F238E27FC236}">
                <a16:creationId xmlns:a16="http://schemas.microsoft.com/office/drawing/2014/main" id="{A0698946-8F75-0644-AEA4-6A56FB0D31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9772" y="464592"/>
            <a:ext cx="11925904" cy="5962952"/>
          </a:xfrm>
          <a:prstGeom prst="rect">
            <a:avLst/>
          </a:prstGeom>
        </p:spPr>
      </p:pic>
      <p:pic>
        <p:nvPicPr>
          <p:cNvPr id="57" name="Picture 56">
            <a:extLst>
              <a:ext uri="{FF2B5EF4-FFF2-40B4-BE49-F238E27FC236}">
                <a16:creationId xmlns:a16="http://schemas.microsoft.com/office/drawing/2014/main" id="{3B4B53B0-8A14-A84C-89AD-003363D3788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49064" y="-15078"/>
            <a:ext cx="5079425" cy="6858000"/>
          </a:xfrm>
          <a:prstGeom prst="rect">
            <a:avLst/>
          </a:prstGeom>
        </p:spPr>
      </p:pic>
      <p:pic>
        <p:nvPicPr>
          <p:cNvPr id="55" name="Picture 54">
            <a:extLst>
              <a:ext uri="{FF2B5EF4-FFF2-40B4-BE49-F238E27FC236}">
                <a16:creationId xmlns:a16="http://schemas.microsoft.com/office/drawing/2014/main" id="{F2C4D0E3-AE99-B845-81FC-B4D86EF74B6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625" y="26115"/>
            <a:ext cx="9106058" cy="6858000"/>
          </a:xfrm>
          <a:prstGeom prst="rect">
            <a:avLst/>
          </a:prstGeom>
        </p:spPr>
      </p:pic>
      <p:pic>
        <p:nvPicPr>
          <p:cNvPr id="53" name="Picture 52">
            <a:extLst>
              <a:ext uri="{FF2B5EF4-FFF2-40B4-BE49-F238E27FC236}">
                <a16:creationId xmlns:a16="http://schemas.microsoft.com/office/drawing/2014/main" id="{0AAE6AE4-7EBC-A64B-A8B2-CF994CB20E3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091" y="8020"/>
            <a:ext cx="10454742" cy="6969828"/>
          </a:xfrm>
          <a:prstGeom prst="rect">
            <a:avLst/>
          </a:prstGeom>
        </p:spPr>
      </p:pic>
      <p:pic>
        <p:nvPicPr>
          <p:cNvPr id="97" name="Picture 96">
            <a:extLst>
              <a:ext uri="{FF2B5EF4-FFF2-40B4-BE49-F238E27FC236}">
                <a16:creationId xmlns:a16="http://schemas.microsoft.com/office/drawing/2014/main" id="{D8E0F60B-D755-8549-9AB7-6AC1CE8B2F9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97440" y="17068"/>
            <a:ext cx="9345949" cy="7009462"/>
          </a:xfrm>
          <a:prstGeom prst="rect">
            <a:avLst/>
          </a:prstGeom>
        </p:spPr>
      </p:pic>
      <p:pic>
        <p:nvPicPr>
          <p:cNvPr id="99" name="Picture 98">
            <a:extLst>
              <a:ext uri="{FF2B5EF4-FFF2-40B4-BE49-F238E27FC236}">
                <a16:creationId xmlns:a16="http://schemas.microsoft.com/office/drawing/2014/main" id="{5C9A30C1-B087-0146-B365-0231E61BA70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27" y="69966"/>
            <a:ext cx="9144000" cy="6858000"/>
          </a:xfrm>
          <a:prstGeom prst="rect">
            <a:avLst/>
          </a:prstGeom>
        </p:spPr>
      </p:pic>
      <p:pic>
        <p:nvPicPr>
          <p:cNvPr id="105" name="Picture 104">
            <a:extLst>
              <a:ext uri="{FF2B5EF4-FFF2-40B4-BE49-F238E27FC236}">
                <a16:creationId xmlns:a16="http://schemas.microsoft.com/office/drawing/2014/main" id="{DB72B18E-85FD-6E43-BD3D-C15F79EF7EE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144" y="95815"/>
            <a:ext cx="4659779" cy="6858000"/>
          </a:xfrm>
          <a:prstGeom prst="rect">
            <a:avLst/>
          </a:prstGeom>
        </p:spPr>
      </p:pic>
      <p:pic>
        <p:nvPicPr>
          <p:cNvPr id="107" name="Picture 106">
            <a:extLst>
              <a:ext uri="{FF2B5EF4-FFF2-40B4-BE49-F238E27FC236}">
                <a16:creationId xmlns:a16="http://schemas.microsoft.com/office/drawing/2014/main" id="{4BFD57EA-2254-AC43-B001-CA171AF4746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5400000">
            <a:off x="6193282" y="815389"/>
            <a:ext cx="6858000" cy="5143500"/>
          </a:xfrm>
          <a:prstGeom prst="rect">
            <a:avLst/>
          </a:prstGeom>
        </p:spPr>
      </p:pic>
      <p:pic>
        <p:nvPicPr>
          <p:cNvPr id="103" name="Picture 102">
            <a:extLst>
              <a:ext uri="{FF2B5EF4-FFF2-40B4-BE49-F238E27FC236}">
                <a16:creationId xmlns:a16="http://schemas.microsoft.com/office/drawing/2014/main" id="{6A91269C-29A9-F04B-BCA2-95146771E17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400000">
            <a:off x="3065576" y="912138"/>
            <a:ext cx="6858000" cy="5143500"/>
          </a:xfrm>
          <a:prstGeom prst="rect">
            <a:avLst/>
          </a:prstGeom>
        </p:spPr>
      </p:pic>
      <p:pic>
        <p:nvPicPr>
          <p:cNvPr id="101" name="Picture 100">
            <a:extLst>
              <a:ext uri="{FF2B5EF4-FFF2-40B4-BE49-F238E27FC236}">
                <a16:creationId xmlns:a16="http://schemas.microsoft.com/office/drawing/2014/main" id="{FB591A82-843E-3F4C-ABE2-2F457B81AE9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3118646" y="119348"/>
            <a:ext cx="6858000" cy="6858000"/>
          </a:xfrm>
          <a:prstGeom prst="rect">
            <a:avLst/>
          </a:prstGeom>
        </p:spPr>
      </p:pic>
      <p:pic>
        <p:nvPicPr>
          <p:cNvPr id="119" name="Picture 118">
            <a:extLst>
              <a:ext uri="{FF2B5EF4-FFF2-40B4-BE49-F238E27FC236}">
                <a16:creationId xmlns:a16="http://schemas.microsoft.com/office/drawing/2014/main" id="{80577FC2-B52F-1943-9D34-42FA5F3652C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5400000">
            <a:off x="434318" y="886289"/>
            <a:ext cx="6858000" cy="5143500"/>
          </a:xfrm>
          <a:prstGeom prst="rect">
            <a:avLst/>
          </a:prstGeom>
        </p:spPr>
      </p:pic>
      <p:pic>
        <p:nvPicPr>
          <p:cNvPr id="117" name="Picture 116">
            <a:extLst>
              <a:ext uri="{FF2B5EF4-FFF2-40B4-BE49-F238E27FC236}">
                <a16:creationId xmlns:a16="http://schemas.microsoft.com/office/drawing/2014/main" id="{27896882-EAA9-0745-B5E4-84B74FD800C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5400000">
            <a:off x="1601556" y="868374"/>
            <a:ext cx="7019379" cy="5264534"/>
          </a:xfrm>
          <a:prstGeom prst="rect">
            <a:avLst/>
          </a:prstGeom>
        </p:spPr>
      </p:pic>
      <p:pic>
        <p:nvPicPr>
          <p:cNvPr id="113" name="Picture 112">
            <a:extLst>
              <a:ext uri="{FF2B5EF4-FFF2-40B4-BE49-F238E27FC236}">
                <a16:creationId xmlns:a16="http://schemas.microsoft.com/office/drawing/2014/main" id="{5CC608C9-EBB0-2440-AA56-D5860F3C6CF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5400000">
            <a:off x="-740404" y="937284"/>
            <a:ext cx="6858000" cy="5143500"/>
          </a:xfrm>
          <a:prstGeom prst="rect">
            <a:avLst/>
          </a:prstGeom>
        </p:spPr>
      </p:pic>
      <p:pic>
        <p:nvPicPr>
          <p:cNvPr id="109" name="Picture 108">
            <a:extLst>
              <a:ext uri="{FF2B5EF4-FFF2-40B4-BE49-F238E27FC236}">
                <a16:creationId xmlns:a16="http://schemas.microsoft.com/office/drawing/2014/main" id="{57472638-37F1-2749-85B1-8A27637C19C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1186446" y="-617817"/>
            <a:ext cx="6858000" cy="8226086"/>
          </a:xfrm>
          <a:prstGeom prst="rect">
            <a:avLst/>
          </a:prstGeom>
        </p:spPr>
      </p:pic>
      <p:pic>
        <p:nvPicPr>
          <p:cNvPr id="111" name="Picture 110">
            <a:extLst>
              <a:ext uri="{FF2B5EF4-FFF2-40B4-BE49-F238E27FC236}">
                <a16:creationId xmlns:a16="http://schemas.microsoft.com/office/drawing/2014/main" id="{F4223F73-1C29-0D45-9213-C40E60887A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3601845" y="-798108"/>
            <a:ext cx="6912682" cy="8568391"/>
          </a:xfrm>
          <a:prstGeom prst="rect">
            <a:avLst/>
          </a:prstGeom>
        </p:spPr>
      </p:pic>
      <p:pic>
        <p:nvPicPr>
          <p:cNvPr id="138" name="01 Be a Light (feat. Reba McEntire, Hillary Scott, Chris Tomlin &amp; Keith Urban).m4a">
            <a:hlinkClick r:id="" action="ppaction://media"/>
            <a:extLst>
              <a:ext uri="{FF2B5EF4-FFF2-40B4-BE49-F238E27FC236}">
                <a16:creationId xmlns:a16="http://schemas.microsoft.com/office/drawing/2014/main" id="{05C56297-9D2A-CF43-AE14-49FBF455439A}"/>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266152" y="0"/>
            <a:ext cx="812800" cy="812800"/>
          </a:xfrm>
          <a:prstGeom prst="rect">
            <a:avLst/>
          </a:prstGeom>
        </p:spPr>
      </p:pic>
      <p:sp>
        <p:nvSpPr>
          <p:cNvPr id="139" name="TextBox 138">
            <a:extLst>
              <a:ext uri="{FF2B5EF4-FFF2-40B4-BE49-F238E27FC236}">
                <a16:creationId xmlns:a16="http://schemas.microsoft.com/office/drawing/2014/main" id="{D80399F8-8162-CF48-9484-8D06FC380E17}"/>
              </a:ext>
            </a:extLst>
          </p:cNvPr>
          <p:cNvSpPr txBox="1"/>
          <p:nvPr/>
        </p:nvSpPr>
        <p:spPr>
          <a:xfrm>
            <a:off x="5418667" y="6212671"/>
            <a:ext cx="3932397" cy="461665"/>
          </a:xfrm>
          <a:prstGeom prst="rect">
            <a:avLst/>
          </a:prstGeom>
          <a:noFill/>
        </p:spPr>
        <p:txBody>
          <a:bodyPr wrap="square" rtlCol="0">
            <a:spAutoFit/>
          </a:bodyPr>
          <a:lstStyle/>
          <a:p>
            <a:r>
              <a:rPr lang="en-US" sz="2400" dirty="0"/>
              <a:t>Be A Light-Thomas Rhett</a:t>
            </a:r>
          </a:p>
        </p:txBody>
      </p:sp>
    </p:spTree>
    <p:extLst>
      <p:ext uri="{BB962C8B-B14F-4D97-AF65-F5344CB8AC3E}">
        <p14:creationId xmlns:p14="http://schemas.microsoft.com/office/powerpoint/2010/main" val="157780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8"/>
                                        </p:tgtEl>
                                      </p:cBhvr>
                                    </p:cmd>
                                  </p:childTnLst>
                                </p:cTn>
                              </p:par>
                            </p:childTnLst>
                          </p:cTn>
                        </p:par>
                        <p:par>
                          <p:cTn id="7" fill="hold">
                            <p:stCondLst>
                              <p:cond delay="1"/>
                            </p:stCondLst>
                            <p:childTnLst>
                              <p:par>
                                <p:cTn id="8" presetID="16" presetClass="entr" presetSubtype="21" fill="hold" nodeType="afterEffect">
                                  <p:stCondLst>
                                    <p:cond delay="300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3000"/>
                                        <p:tgtEl>
                                          <p:spTgt spid="37"/>
                                        </p:tgtEl>
                                      </p:cBhvr>
                                    </p:animEffect>
                                  </p:childTnLst>
                                </p:cTn>
                              </p:par>
                            </p:childTnLst>
                          </p:cTn>
                        </p:par>
                        <p:par>
                          <p:cTn id="11" fill="hold">
                            <p:stCondLst>
                              <p:cond delay="6001"/>
                            </p:stCondLst>
                            <p:childTnLst>
                              <p:par>
                                <p:cTn id="12" presetID="6" presetClass="entr" presetSubtype="16"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circle(in)">
                                      <p:cBhvr>
                                        <p:cTn id="14" dur="3000"/>
                                        <p:tgtEl>
                                          <p:spTgt spid="33"/>
                                        </p:tgtEl>
                                      </p:cBhvr>
                                    </p:animEffect>
                                  </p:childTnLst>
                                </p:cTn>
                              </p:par>
                            </p:childTnLst>
                          </p:cTn>
                        </p:par>
                        <p:par>
                          <p:cTn id="15" fill="hold">
                            <p:stCondLst>
                              <p:cond delay="9001"/>
                            </p:stCondLst>
                            <p:childTnLst>
                              <p:par>
                                <p:cTn id="16" presetID="14" presetClass="entr" presetSubtype="1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0"/>
                                        <p:tgtEl>
                                          <p:spTgt spid="41"/>
                                        </p:tgtEl>
                                      </p:cBhvr>
                                    </p:animEffect>
                                  </p:childTnLst>
                                </p:cTn>
                              </p:par>
                            </p:childTnLst>
                          </p:cTn>
                        </p:par>
                        <p:par>
                          <p:cTn id="19" fill="hold">
                            <p:stCondLst>
                              <p:cond delay="14001"/>
                            </p:stCondLst>
                            <p:childTnLst>
                              <p:par>
                                <p:cTn id="20" presetID="14" presetClass="entr" presetSubtype="10" fill="hold" nodeType="afterEffect">
                                  <p:stCondLst>
                                    <p:cond delay="2500"/>
                                  </p:stCondLst>
                                  <p:childTnLst>
                                    <p:set>
                                      <p:cBhvr>
                                        <p:cTn id="21" dur="1" fill="hold">
                                          <p:stCondLst>
                                            <p:cond delay="0"/>
                                          </p:stCondLst>
                                        </p:cTn>
                                        <p:tgtEl>
                                          <p:spTgt spid="43"/>
                                        </p:tgtEl>
                                        <p:attrNameLst>
                                          <p:attrName>style.visibility</p:attrName>
                                        </p:attrNameLst>
                                      </p:cBhvr>
                                      <p:to>
                                        <p:strVal val="visible"/>
                                      </p:to>
                                    </p:set>
                                    <p:animEffect transition="in" filter="randombar(horizontal)">
                                      <p:cBhvr>
                                        <p:cTn id="22" dur="5000"/>
                                        <p:tgtEl>
                                          <p:spTgt spid="43"/>
                                        </p:tgtEl>
                                      </p:cBhvr>
                                    </p:animEffect>
                                  </p:childTnLst>
                                </p:cTn>
                              </p:par>
                            </p:childTnLst>
                          </p:cTn>
                        </p:par>
                        <p:par>
                          <p:cTn id="23" fill="hold">
                            <p:stCondLst>
                              <p:cond delay="21501"/>
                            </p:stCondLst>
                            <p:childTnLst>
                              <p:par>
                                <p:cTn id="24" presetID="16" presetClass="entr" presetSubtype="21" fill="hold" nodeType="afterEffect">
                                  <p:stCondLst>
                                    <p:cond delay="3500"/>
                                  </p:stCondLst>
                                  <p:childTnLst>
                                    <p:set>
                                      <p:cBhvr>
                                        <p:cTn id="25" dur="1" fill="hold">
                                          <p:stCondLst>
                                            <p:cond delay="0"/>
                                          </p:stCondLst>
                                        </p:cTn>
                                        <p:tgtEl>
                                          <p:spTgt spid="47"/>
                                        </p:tgtEl>
                                        <p:attrNameLst>
                                          <p:attrName>style.visibility</p:attrName>
                                        </p:attrNameLst>
                                      </p:cBhvr>
                                      <p:to>
                                        <p:strVal val="visible"/>
                                      </p:to>
                                    </p:set>
                                    <p:animEffect transition="in" filter="barn(inVertical)">
                                      <p:cBhvr>
                                        <p:cTn id="26" dur="5000"/>
                                        <p:tgtEl>
                                          <p:spTgt spid="47"/>
                                        </p:tgtEl>
                                      </p:cBhvr>
                                    </p:animEffect>
                                  </p:childTnLst>
                                </p:cTn>
                              </p:par>
                            </p:childTnLst>
                          </p:cTn>
                        </p:par>
                        <p:par>
                          <p:cTn id="27" fill="hold">
                            <p:stCondLst>
                              <p:cond delay="30001"/>
                            </p:stCondLst>
                            <p:childTnLst>
                              <p:par>
                                <p:cTn id="28" presetID="2" presetClass="entr" presetSubtype="4" fill="hold" nodeType="afterEffect">
                                  <p:stCondLst>
                                    <p:cond delay="100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0" fill="hold"/>
                                        <p:tgtEl>
                                          <p:spTgt spid="39"/>
                                        </p:tgtEl>
                                        <p:attrNameLst>
                                          <p:attrName>ppt_x</p:attrName>
                                        </p:attrNameLst>
                                      </p:cBhvr>
                                      <p:tavLst>
                                        <p:tav tm="0">
                                          <p:val>
                                            <p:strVal val="#ppt_x"/>
                                          </p:val>
                                        </p:tav>
                                        <p:tav tm="100000">
                                          <p:val>
                                            <p:strVal val="#ppt_x"/>
                                          </p:val>
                                        </p:tav>
                                      </p:tavLst>
                                    </p:anim>
                                    <p:anim calcmode="lin" valueType="num">
                                      <p:cBhvr additive="base">
                                        <p:cTn id="31" dur="5000" fill="hold"/>
                                        <p:tgtEl>
                                          <p:spTgt spid="39"/>
                                        </p:tgtEl>
                                        <p:attrNameLst>
                                          <p:attrName>ppt_y</p:attrName>
                                        </p:attrNameLst>
                                      </p:cBhvr>
                                      <p:tavLst>
                                        <p:tav tm="0">
                                          <p:val>
                                            <p:strVal val="1+#ppt_h/2"/>
                                          </p:val>
                                        </p:tav>
                                        <p:tav tm="100000">
                                          <p:val>
                                            <p:strVal val="#ppt_y"/>
                                          </p:val>
                                        </p:tav>
                                      </p:tavLst>
                                    </p:anim>
                                  </p:childTnLst>
                                </p:cTn>
                              </p:par>
                            </p:childTnLst>
                          </p:cTn>
                        </p:par>
                        <p:par>
                          <p:cTn id="32" fill="hold">
                            <p:stCondLst>
                              <p:cond delay="36001"/>
                            </p:stCondLst>
                            <p:childTnLst>
                              <p:par>
                                <p:cTn id="33" presetID="12" presetClass="entr" presetSubtype="4" fill="hold" nodeType="afterEffect">
                                  <p:stCondLst>
                                    <p:cond delay="300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0"/>
                                        <p:tgtEl>
                                          <p:spTgt spid="45"/>
                                        </p:tgtEl>
                                        <p:attrNameLst>
                                          <p:attrName>ppt_y</p:attrName>
                                        </p:attrNameLst>
                                      </p:cBhvr>
                                      <p:tavLst>
                                        <p:tav tm="0">
                                          <p:val>
                                            <p:strVal val="#ppt_y+#ppt_h*1.125000"/>
                                          </p:val>
                                        </p:tav>
                                        <p:tav tm="100000">
                                          <p:val>
                                            <p:strVal val="#ppt_y"/>
                                          </p:val>
                                        </p:tav>
                                      </p:tavLst>
                                    </p:anim>
                                    <p:animEffect transition="in" filter="wipe(up)">
                                      <p:cBhvr>
                                        <p:cTn id="36" dur="5000"/>
                                        <p:tgtEl>
                                          <p:spTgt spid="45"/>
                                        </p:tgtEl>
                                      </p:cBhvr>
                                    </p:animEffect>
                                  </p:childTnLst>
                                </p:cTn>
                              </p:par>
                            </p:childTnLst>
                          </p:cTn>
                        </p:par>
                        <p:par>
                          <p:cTn id="37" fill="hold">
                            <p:stCondLst>
                              <p:cond delay="44001"/>
                            </p:stCondLst>
                            <p:childTnLst>
                              <p:par>
                                <p:cTn id="38" presetID="5" presetClass="entr" presetSubtype="10" fill="hold" nodeType="afterEffect">
                                  <p:stCondLst>
                                    <p:cond delay="3000"/>
                                  </p:stCondLst>
                                  <p:childTnLst>
                                    <p:set>
                                      <p:cBhvr>
                                        <p:cTn id="39" dur="1" fill="hold">
                                          <p:stCondLst>
                                            <p:cond delay="0"/>
                                          </p:stCondLst>
                                        </p:cTn>
                                        <p:tgtEl>
                                          <p:spTgt spid="63"/>
                                        </p:tgtEl>
                                        <p:attrNameLst>
                                          <p:attrName>style.visibility</p:attrName>
                                        </p:attrNameLst>
                                      </p:cBhvr>
                                      <p:to>
                                        <p:strVal val="visible"/>
                                      </p:to>
                                    </p:set>
                                    <p:animEffect transition="in" filter="checkerboard(across)">
                                      <p:cBhvr>
                                        <p:cTn id="40" dur="5000"/>
                                        <p:tgtEl>
                                          <p:spTgt spid="63"/>
                                        </p:tgtEl>
                                      </p:cBhvr>
                                    </p:animEffect>
                                  </p:childTnLst>
                                </p:cTn>
                              </p:par>
                            </p:childTnLst>
                          </p:cTn>
                        </p:par>
                        <p:par>
                          <p:cTn id="41" fill="hold">
                            <p:stCondLst>
                              <p:cond delay="52001"/>
                            </p:stCondLst>
                            <p:childTnLst>
                              <p:par>
                                <p:cTn id="42" presetID="6" presetClass="entr" presetSubtype="16"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in)">
                                      <p:cBhvr>
                                        <p:cTn id="44" dur="5000"/>
                                        <p:tgtEl>
                                          <p:spTgt spid="59"/>
                                        </p:tgtEl>
                                      </p:cBhvr>
                                    </p:animEffect>
                                  </p:childTnLst>
                                </p:cTn>
                              </p:par>
                            </p:childTnLst>
                          </p:cTn>
                        </p:par>
                        <p:par>
                          <p:cTn id="45" fill="hold">
                            <p:stCondLst>
                              <p:cond delay="57001"/>
                            </p:stCondLst>
                            <p:childTnLst>
                              <p:par>
                                <p:cTn id="46" presetID="14" presetClass="entr" presetSubtype="10" fill="hold" nodeType="afterEffect">
                                  <p:stCondLst>
                                    <p:cond delay="2500"/>
                                  </p:stCondLst>
                                  <p:childTnLst>
                                    <p:set>
                                      <p:cBhvr>
                                        <p:cTn id="47" dur="1" fill="hold">
                                          <p:stCondLst>
                                            <p:cond delay="0"/>
                                          </p:stCondLst>
                                        </p:cTn>
                                        <p:tgtEl>
                                          <p:spTgt spid="61"/>
                                        </p:tgtEl>
                                        <p:attrNameLst>
                                          <p:attrName>style.visibility</p:attrName>
                                        </p:attrNameLst>
                                      </p:cBhvr>
                                      <p:to>
                                        <p:strVal val="visible"/>
                                      </p:to>
                                    </p:set>
                                    <p:animEffect transition="in" filter="randombar(horizontal)">
                                      <p:cBhvr>
                                        <p:cTn id="48" dur="5000"/>
                                        <p:tgtEl>
                                          <p:spTgt spid="61"/>
                                        </p:tgtEl>
                                      </p:cBhvr>
                                    </p:animEffect>
                                  </p:childTnLst>
                                </p:cTn>
                              </p:par>
                            </p:childTnLst>
                          </p:cTn>
                        </p:par>
                        <p:par>
                          <p:cTn id="49" fill="hold">
                            <p:stCondLst>
                              <p:cond delay="64501"/>
                            </p:stCondLst>
                            <p:childTnLst>
                              <p:par>
                                <p:cTn id="50" presetID="6" presetClass="entr" presetSubtype="16" fill="hold" nodeType="afterEffect">
                                  <p:stCondLst>
                                    <p:cond delay="3000"/>
                                  </p:stCondLst>
                                  <p:childTnLst>
                                    <p:set>
                                      <p:cBhvr>
                                        <p:cTn id="51" dur="1" fill="hold">
                                          <p:stCondLst>
                                            <p:cond delay="0"/>
                                          </p:stCondLst>
                                        </p:cTn>
                                        <p:tgtEl>
                                          <p:spTgt spid="57"/>
                                        </p:tgtEl>
                                        <p:attrNameLst>
                                          <p:attrName>style.visibility</p:attrName>
                                        </p:attrNameLst>
                                      </p:cBhvr>
                                      <p:to>
                                        <p:strVal val="visible"/>
                                      </p:to>
                                    </p:set>
                                    <p:animEffect transition="in" filter="circle(in)">
                                      <p:cBhvr>
                                        <p:cTn id="52" dur="5000"/>
                                        <p:tgtEl>
                                          <p:spTgt spid="57"/>
                                        </p:tgtEl>
                                      </p:cBhvr>
                                    </p:animEffect>
                                  </p:childTnLst>
                                </p:cTn>
                              </p:par>
                            </p:childTnLst>
                          </p:cTn>
                        </p:par>
                        <p:par>
                          <p:cTn id="53" fill="hold">
                            <p:stCondLst>
                              <p:cond delay="72501"/>
                            </p:stCondLst>
                            <p:childTnLst>
                              <p:par>
                                <p:cTn id="54" presetID="16" presetClass="entr" presetSubtype="21" fill="hold" nodeType="afterEffect">
                                  <p:stCondLst>
                                    <p:cond delay="3000"/>
                                  </p:stCondLst>
                                  <p:childTnLst>
                                    <p:set>
                                      <p:cBhvr>
                                        <p:cTn id="55" dur="1" fill="hold">
                                          <p:stCondLst>
                                            <p:cond delay="0"/>
                                          </p:stCondLst>
                                        </p:cTn>
                                        <p:tgtEl>
                                          <p:spTgt spid="55"/>
                                        </p:tgtEl>
                                        <p:attrNameLst>
                                          <p:attrName>style.visibility</p:attrName>
                                        </p:attrNameLst>
                                      </p:cBhvr>
                                      <p:to>
                                        <p:strVal val="visible"/>
                                      </p:to>
                                    </p:set>
                                    <p:animEffect transition="in" filter="barn(inVertical)">
                                      <p:cBhvr>
                                        <p:cTn id="56" dur="5000"/>
                                        <p:tgtEl>
                                          <p:spTgt spid="55"/>
                                        </p:tgtEl>
                                      </p:cBhvr>
                                    </p:animEffect>
                                  </p:childTnLst>
                                </p:cTn>
                              </p:par>
                            </p:childTnLst>
                          </p:cTn>
                        </p:par>
                        <p:par>
                          <p:cTn id="57" fill="hold">
                            <p:stCondLst>
                              <p:cond delay="80501"/>
                            </p:stCondLst>
                            <p:childTnLst>
                              <p:par>
                                <p:cTn id="58" presetID="9" presetClass="entr" presetSubtype="0" fill="hold" nodeType="afterEffect">
                                  <p:stCondLst>
                                    <p:cond delay="2000"/>
                                  </p:stCondLst>
                                  <p:childTnLst>
                                    <p:set>
                                      <p:cBhvr>
                                        <p:cTn id="59" dur="1" fill="hold">
                                          <p:stCondLst>
                                            <p:cond delay="0"/>
                                          </p:stCondLst>
                                        </p:cTn>
                                        <p:tgtEl>
                                          <p:spTgt spid="53"/>
                                        </p:tgtEl>
                                        <p:attrNameLst>
                                          <p:attrName>style.visibility</p:attrName>
                                        </p:attrNameLst>
                                      </p:cBhvr>
                                      <p:to>
                                        <p:strVal val="visible"/>
                                      </p:to>
                                    </p:set>
                                    <p:animEffect transition="in" filter="dissolve">
                                      <p:cBhvr>
                                        <p:cTn id="60" dur="2000"/>
                                        <p:tgtEl>
                                          <p:spTgt spid="53"/>
                                        </p:tgtEl>
                                      </p:cBhvr>
                                    </p:animEffect>
                                  </p:childTnLst>
                                </p:cTn>
                              </p:par>
                            </p:childTnLst>
                          </p:cTn>
                        </p:par>
                        <p:par>
                          <p:cTn id="61" fill="hold">
                            <p:stCondLst>
                              <p:cond delay="84501"/>
                            </p:stCondLst>
                            <p:childTnLst>
                              <p:par>
                                <p:cTn id="62" presetID="21" presetClass="entr" presetSubtype="1" fill="hold" nodeType="afterEffect">
                                  <p:stCondLst>
                                    <p:cond delay="3000"/>
                                  </p:stCondLst>
                                  <p:childTnLst>
                                    <p:set>
                                      <p:cBhvr>
                                        <p:cTn id="63" dur="1" fill="hold">
                                          <p:stCondLst>
                                            <p:cond delay="0"/>
                                          </p:stCondLst>
                                        </p:cTn>
                                        <p:tgtEl>
                                          <p:spTgt spid="97"/>
                                        </p:tgtEl>
                                        <p:attrNameLst>
                                          <p:attrName>style.visibility</p:attrName>
                                        </p:attrNameLst>
                                      </p:cBhvr>
                                      <p:to>
                                        <p:strVal val="visible"/>
                                      </p:to>
                                    </p:set>
                                    <p:animEffect transition="in" filter="wheel(1)">
                                      <p:cBhvr>
                                        <p:cTn id="64" dur="5000"/>
                                        <p:tgtEl>
                                          <p:spTgt spid="97"/>
                                        </p:tgtEl>
                                      </p:cBhvr>
                                    </p:animEffect>
                                  </p:childTnLst>
                                </p:cTn>
                              </p:par>
                            </p:childTnLst>
                          </p:cTn>
                        </p:par>
                        <p:par>
                          <p:cTn id="65" fill="hold">
                            <p:stCondLst>
                              <p:cond delay="92501"/>
                            </p:stCondLst>
                            <p:childTnLst>
                              <p:par>
                                <p:cTn id="66" presetID="20" presetClass="entr" presetSubtype="0" fill="hold" nodeType="afterEffect">
                                  <p:stCondLst>
                                    <p:cond delay="3000"/>
                                  </p:stCondLst>
                                  <p:childTnLst>
                                    <p:set>
                                      <p:cBhvr>
                                        <p:cTn id="67" dur="1" fill="hold">
                                          <p:stCondLst>
                                            <p:cond delay="0"/>
                                          </p:stCondLst>
                                        </p:cTn>
                                        <p:tgtEl>
                                          <p:spTgt spid="99"/>
                                        </p:tgtEl>
                                        <p:attrNameLst>
                                          <p:attrName>style.visibility</p:attrName>
                                        </p:attrNameLst>
                                      </p:cBhvr>
                                      <p:to>
                                        <p:strVal val="visible"/>
                                      </p:to>
                                    </p:set>
                                    <p:animEffect transition="in" filter="wedge">
                                      <p:cBhvr>
                                        <p:cTn id="68" dur="5000"/>
                                        <p:tgtEl>
                                          <p:spTgt spid="99"/>
                                        </p:tgtEl>
                                      </p:cBhvr>
                                    </p:animEffect>
                                  </p:childTnLst>
                                </p:cTn>
                              </p:par>
                            </p:childTnLst>
                          </p:cTn>
                        </p:par>
                        <p:par>
                          <p:cTn id="69" fill="hold">
                            <p:stCondLst>
                              <p:cond delay="100501"/>
                            </p:stCondLst>
                            <p:childTnLst>
                              <p:par>
                                <p:cTn id="70" presetID="5" presetClass="entr" presetSubtype="10" fill="hold" nodeType="afterEffect">
                                  <p:stCondLst>
                                    <p:cond delay="3000"/>
                                  </p:stCondLst>
                                  <p:childTnLst>
                                    <p:set>
                                      <p:cBhvr>
                                        <p:cTn id="71" dur="1" fill="hold">
                                          <p:stCondLst>
                                            <p:cond delay="0"/>
                                          </p:stCondLst>
                                        </p:cTn>
                                        <p:tgtEl>
                                          <p:spTgt spid="107"/>
                                        </p:tgtEl>
                                        <p:attrNameLst>
                                          <p:attrName>style.visibility</p:attrName>
                                        </p:attrNameLst>
                                      </p:cBhvr>
                                      <p:to>
                                        <p:strVal val="visible"/>
                                      </p:to>
                                    </p:set>
                                    <p:animEffect transition="in" filter="checkerboard(across)">
                                      <p:cBhvr>
                                        <p:cTn id="72" dur="5000"/>
                                        <p:tgtEl>
                                          <p:spTgt spid="107"/>
                                        </p:tgtEl>
                                      </p:cBhvr>
                                    </p:animEffect>
                                  </p:childTnLst>
                                </p:cTn>
                              </p:par>
                            </p:childTnLst>
                          </p:cTn>
                        </p:par>
                        <p:par>
                          <p:cTn id="73" fill="hold">
                            <p:stCondLst>
                              <p:cond delay="108501"/>
                            </p:stCondLst>
                            <p:childTnLst>
                              <p:par>
                                <p:cTn id="74" presetID="3" presetClass="entr" presetSubtype="10" fill="hold" nodeType="afterEffect">
                                  <p:stCondLst>
                                    <p:cond delay="3000"/>
                                  </p:stCondLst>
                                  <p:childTnLst>
                                    <p:set>
                                      <p:cBhvr>
                                        <p:cTn id="75" dur="1" fill="hold">
                                          <p:stCondLst>
                                            <p:cond delay="0"/>
                                          </p:stCondLst>
                                        </p:cTn>
                                        <p:tgtEl>
                                          <p:spTgt spid="105"/>
                                        </p:tgtEl>
                                        <p:attrNameLst>
                                          <p:attrName>style.visibility</p:attrName>
                                        </p:attrNameLst>
                                      </p:cBhvr>
                                      <p:to>
                                        <p:strVal val="visible"/>
                                      </p:to>
                                    </p:set>
                                    <p:animEffect transition="in" filter="blinds(horizontal)">
                                      <p:cBhvr>
                                        <p:cTn id="76" dur="5000"/>
                                        <p:tgtEl>
                                          <p:spTgt spid="105"/>
                                        </p:tgtEl>
                                      </p:cBhvr>
                                    </p:animEffect>
                                  </p:childTnLst>
                                </p:cTn>
                              </p:par>
                            </p:childTnLst>
                          </p:cTn>
                        </p:par>
                        <p:par>
                          <p:cTn id="77" fill="hold">
                            <p:stCondLst>
                              <p:cond delay="116501"/>
                            </p:stCondLst>
                            <p:childTnLst>
                              <p:par>
                                <p:cTn id="78" presetID="9" presetClass="entr" presetSubtype="0" fill="hold" nodeType="afterEffect">
                                  <p:stCondLst>
                                    <p:cond delay="2500"/>
                                  </p:stCondLst>
                                  <p:childTnLst>
                                    <p:set>
                                      <p:cBhvr>
                                        <p:cTn id="79" dur="1" fill="hold">
                                          <p:stCondLst>
                                            <p:cond delay="0"/>
                                          </p:stCondLst>
                                        </p:cTn>
                                        <p:tgtEl>
                                          <p:spTgt spid="103"/>
                                        </p:tgtEl>
                                        <p:attrNameLst>
                                          <p:attrName>style.visibility</p:attrName>
                                        </p:attrNameLst>
                                      </p:cBhvr>
                                      <p:to>
                                        <p:strVal val="visible"/>
                                      </p:to>
                                    </p:set>
                                    <p:animEffect transition="in" filter="dissolve">
                                      <p:cBhvr>
                                        <p:cTn id="80" dur="5000"/>
                                        <p:tgtEl>
                                          <p:spTgt spid="103"/>
                                        </p:tgtEl>
                                      </p:cBhvr>
                                    </p:animEffect>
                                  </p:childTnLst>
                                </p:cTn>
                              </p:par>
                            </p:childTnLst>
                          </p:cTn>
                        </p:par>
                        <p:par>
                          <p:cTn id="81" fill="hold">
                            <p:stCondLst>
                              <p:cond delay="124001"/>
                            </p:stCondLst>
                            <p:childTnLst>
                              <p:par>
                                <p:cTn id="82" presetID="3" presetClass="entr" presetSubtype="10" fill="hold" nodeType="afterEffect">
                                  <p:stCondLst>
                                    <p:cond delay="3000"/>
                                  </p:stCondLst>
                                  <p:childTnLst>
                                    <p:set>
                                      <p:cBhvr>
                                        <p:cTn id="83" dur="1" fill="hold">
                                          <p:stCondLst>
                                            <p:cond delay="0"/>
                                          </p:stCondLst>
                                        </p:cTn>
                                        <p:tgtEl>
                                          <p:spTgt spid="101"/>
                                        </p:tgtEl>
                                        <p:attrNameLst>
                                          <p:attrName>style.visibility</p:attrName>
                                        </p:attrNameLst>
                                      </p:cBhvr>
                                      <p:to>
                                        <p:strVal val="visible"/>
                                      </p:to>
                                    </p:set>
                                    <p:animEffect transition="in" filter="blinds(horizontal)">
                                      <p:cBhvr>
                                        <p:cTn id="84" dur="5000"/>
                                        <p:tgtEl>
                                          <p:spTgt spid="101"/>
                                        </p:tgtEl>
                                      </p:cBhvr>
                                    </p:animEffect>
                                  </p:childTnLst>
                                </p:cTn>
                              </p:par>
                            </p:childTnLst>
                          </p:cTn>
                        </p:par>
                        <p:par>
                          <p:cTn id="85" fill="hold">
                            <p:stCondLst>
                              <p:cond delay="132001"/>
                            </p:stCondLst>
                            <p:childTnLst>
                              <p:par>
                                <p:cTn id="86" presetID="12" presetClass="entr" presetSubtype="4" fill="hold" nodeType="afterEffect">
                                  <p:stCondLst>
                                    <p:cond delay="3000"/>
                                  </p:stCondLst>
                                  <p:childTnLst>
                                    <p:set>
                                      <p:cBhvr>
                                        <p:cTn id="87" dur="1" fill="hold">
                                          <p:stCondLst>
                                            <p:cond delay="0"/>
                                          </p:stCondLst>
                                        </p:cTn>
                                        <p:tgtEl>
                                          <p:spTgt spid="119"/>
                                        </p:tgtEl>
                                        <p:attrNameLst>
                                          <p:attrName>style.visibility</p:attrName>
                                        </p:attrNameLst>
                                      </p:cBhvr>
                                      <p:to>
                                        <p:strVal val="visible"/>
                                      </p:to>
                                    </p:set>
                                    <p:anim calcmode="lin" valueType="num">
                                      <p:cBhvr additive="base">
                                        <p:cTn id="88" dur="5000"/>
                                        <p:tgtEl>
                                          <p:spTgt spid="119"/>
                                        </p:tgtEl>
                                        <p:attrNameLst>
                                          <p:attrName>ppt_y</p:attrName>
                                        </p:attrNameLst>
                                      </p:cBhvr>
                                      <p:tavLst>
                                        <p:tav tm="0">
                                          <p:val>
                                            <p:strVal val="#ppt_y+#ppt_h*1.125000"/>
                                          </p:val>
                                        </p:tav>
                                        <p:tav tm="100000">
                                          <p:val>
                                            <p:strVal val="#ppt_y"/>
                                          </p:val>
                                        </p:tav>
                                      </p:tavLst>
                                    </p:anim>
                                    <p:animEffect transition="in" filter="wipe(up)">
                                      <p:cBhvr>
                                        <p:cTn id="89" dur="5000"/>
                                        <p:tgtEl>
                                          <p:spTgt spid="119"/>
                                        </p:tgtEl>
                                      </p:cBhvr>
                                    </p:animEffect>
                                  </p:childTnLst>
                                </p:cTn>
                              </p:par>
                            </p:childTnLst>
                          </p:cTn>
                        </p:par>
                        <p:par>
                          <p:cTn id="90" fill="hold">
                            <p:stCondLst>
                              <p:cond delay="140001"/>
                            </p:stCondLst>
                            <p:childTnLst>
                              <p:par>
                                <p:cTn id="91" presetID="5" presetClass="entr" presetSubtype="10" fill="hold" nodeType="afterEffect">
                                  <p:stCondLst>
                                    <p:cond delay="3000"/>
                                  </p:stCondLst>
                                  <p:childTnLst>
                                    <p:set>
                                      <p:cBhvr>
                                        <p:cTn id="92" dur="1" fill="hold">
                                          <p:stCondLst>
                                            <p:cond delay="0"/>
                                          </p:stCondLst>
                                        </p:cTn>
                                        <p:tgtEl>
                                          <p:spTgt spid="117"/>
                                        </p:tgtEl>
                                        <p:attrNameLst>
                                          <p:attrName>style.visibility</p:attrName>
                                        </p:attrNameLst>
                                      </p:cBhvr>
                                      <p:to>
                                        <p:strVal val="visible"/>
                                      </p:to>
                                    </p:set>
                                    <p:animEffect transition="in" filter="checkerboard(across)">
                                      <p:cBhvr>
                                        <p:cTn id="93" dur="5000"/>
                                        <p:tgtEl>
                                          <p:spTgt spid="117"/>
                                        </p:tgtEl>
                                      </p:cBhvr>
                                    </p:animEffect>
                                  </p:childTnLst>
                                </p:cTn>
                              </p:par>
                              <p:par>
                                <p:cTn id="94" presetID="5" presetClass="entr" presetSubtype="10" fill="hold" nodeType="withEffect">
                                  <p:stCondLst>
                                    <p:cond delay="2000"/>
                                  </p:stCondLst>
                                  <p:childTnLst>
                                    <p:set>
                                      <p:cBhvr>
                                        <p:cTn id="95" dur="1" fill="hold">
                                          <p:stCondLst>
                                            <p:cond delay="0"/>
                                          </p:stCondLst>
                                        </p:cTn>
                                        <p:tgtEl>
                                          <p:spTgt spid="113"/>
                                        </p:tgtEl>
                                        <p:attrNameLst>
                                          <p:attrName>style.visibility</p:attrName>
                                        </p:attrNameLst>
                                      </p:cBhvr>
                                      <p:to>
                                        <p:strVal val="visible"/>
                                      </p:to>
                                    </p:set>
                                    <p:animEffect transition="in" filter="checkerboard(across)">
                                      <p:cBhvr>
                                        <p:cTn id="96" dur="5000"/>
                                        <p:tgtEl>
                                          <p:spTgt spid="113"/>
                                        </p:tgtEl>
                                      </p:cBhvr>
                                    </p:animEffect>
                                  </p:childTnLst>
                                </p:cTn>
                              </p:par>
                            </p:childTnLst>
                          </p:cTn>
                        </p:par>
                        <p:par>
                          <p:cTn id="97" fill="hold">
                            <p:stCondLst>
                              <p:cond delay="148001"/>
                            </p:stCondLst>
                            <p:childTnLst>
                              <p:par>
                                <p:cTn id="98" presetID="6" presetClass="entr" presetSubtype="16" fill="hold" nodeType="afterEffect">
                                  <p:stCondLst>
                                    <p:cond delay="2500"/>
                                  </p:stCondLst>
                                  <p:childTnLst>
                                    <p:set>
                                      <p:cBhvr>
                                        <p:cTn id="99" dur="1" fill="hold">
                                          <p:stCondLst>
                                            <p:cond delay="0"/>
                                          </p:stCondLst>
                                        </p:cTn>
                                        <p:tgtEl>
                                          <p:spTgt spid="109"/>
                                        </p:tgtEl>
                                        <p:attrNameLst>
                                          <p:attrName>style.visibility</p:attrName>
                                        </p:attrNameLst>
                                      </p:cBhvr>
                                      <p:to>
                                        <p:strVal val="visible"/>
                                      </p:to>
                                    </p:set>
                                    <p:animEffect transition="in" filter="circle(in)">
                                      <p:cBhvr>
                                        <p:cTn id="100" dur="2000"/>
                                        <p:tgtEl>
                                          <p:spTgt spid="109"/>
                                        </p:tgtEl>
                                      </p:cBhvr>
                                    </p:animEffect>
                                  </p:childTnLst>
                                </p:cTn>
                              </p:par>
                            </p:childTnLst>
                          </p:cTn>
                        </p:par>
                        <p:par>
                          <p:cTn id="101" fill="hold">
                            <p:stCondLst>
                              <p:cond delay="152501"/>
                            </p:stCondLst>
                            <p:childTnLst>
                              <p:par>
                                <p:cTn id="102" presetID="45" presetClass="entr" presetSubtype="0" fill="hold" nodeType="afterEffect">
                                  <p:stCondLst>
                                    <p:cond delay="3000"/>
                                  </p:stCondLst>
                                  <p:childTnLst>
                                    <p:set>
                                      <p:cBhvr>
                                        <p:cTn id="103" dur="1" fill="hold">
                                          <p:stCondLst>
                                            <p:cond delay="0"/>
                                          </p:stCondLst>
                                        </p:cTn>
                                        <p:tgtEl>
                                          <p:spTgt spid="111"/>
                                        </p:tgtEl>
                                        <p:attrNameLst>
                                          <p:attrName>style.visibility</p:attrName>
                                        </p:attrNameLst>
                                      </p:cBhvr>
                                      <p:to>
                                        <p:strVal val="visible"/>
                                      </p:to>
                                    </p:set>
                                    <p:animEffect transition="in" filter="fade">
                                      <p:cBhvr>
                                        <p:cTn id="104" dur="5000"/>
                                        <p:tgtEl>
                                          <p:spTgt spid="111"/>
                                        </p:tgtEl>
                                      </p:cBhvr>
                                    </p:animEffect>
                                    <p:anim calcmode="lin" valueType="num">
                                      <p:cBhvr>
                                        <p:cTn id="105" dur="5000" fill="hold"/>
                                        <p:tgtEl>
                                          <p:spTgt spid="111"/>
                                        </p:tgtEl>
                                        <p:attrNameLst>
                                          <p:attrName>ppt_w</p:attrName>
                                        </p:attrNameLst>
                                      </p:cBhvr>
                                      <p:tavLst>
                                        <p:tav tm="0" fmla="#ppt_w*sin(2.5*pi*$)">
                                          <p:val>
                                            <p:fltVal val="0"/>
                                          </p:val>
                                        </p:tav>
                                        <p:tav tm="100000">
                                          <p:val>
                                            <p:fltVal val="1"/>
                                          </p:val>
                                        </p:tav>
                                      </p:tavLst>
                                    </p:anim>
                                    <p:anim calcmode="lin" valueType="num">
                                      <p:cBhvr>
                                        <p:cTn id="106" dur="5000" fill="hold"/>
                                        <p:tgtEl>
                                          <p:spTgt spid="1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7" fill="hold" display="0">
                  <p:stCondLst>
                    <p:cond delay="indefinite"/>
                  </p:stCondLst>
                  <p:endCondLst>
                    <p:cond evt="onStopAudio" delay="0">
                      <p:tgtEl>
                        <p:sldTgt/>
                      </p:tgtEl>
                    </p:cond>
                    <p:cond evt="onNext" delay="0">
                      <p:tgtEl>
                        <p:sldTgt/>
                      </p:tgtEl>
                    </p:cond>
                  </p:endCondLst>
                </p:cTn>
                <p:tgtEl>
                  <p:spTgt spid="13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2248AAD-12AD-B243-B359-C41948F52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39812" cy="6858000"/>
          </a:xfrm>
          <a:prstGeom prst="rect">
            <a:avLst/>
          </a:prstGeom>
        </p:spPr>
      </p:pic>
      <p:sp>
        <p:nvSpPr>
          <p:cNvPr id="2" name="Rectangle 1">
            <a:extLst>
              <a:ext uri="{FF2B5EF4-FFF2-40B4-BE49-F238E27FC236}">
                <a16:creationId xmlns:a16="http://schemas.microsoft.com/office/drawing/2014/main" id="{AB00D119-7718-F14A-B7A7-E8B7837B3E21}"/>
              </a:ext>
            </a:extLst>
          </p:cNvPr>
          <p:cNvSpPr/>
          <p:nvPr/>
        </p:nvSpPr>
        <p:spPr>
          <a:xfrm>
            <a:off x="-609599" y="-79653"/>
            <a:ext cx="10058400" cy="7017306"/>
          </a:xfrm>
          <a:prstGeom prst="rect">
            <a:avLst/>
          </a:prstGeom>
          <a:noFill/>
        </p:spPr>
        <p:txBody>
          <a:bodyPr wrap="square">
            <a:spAutoFit/>
          </a:bodyPr>
          <a:lstStyle/>
          <a:p>
            <a:pPr algn="ctr"/>
            <a:r>
              <a:rPr lang="en-US" sz="9000" dirty="0">
                <a:ln w="0"/>
                <a:solidFill>
                  <a:schemeClr val="bg1"/>
                </a:solidFill>
                <a:effectLst>
                  <a:reflection blurRad="6350" stA="53000" endA="300" endPos="35500" dir="5400000" sy="-90000" algn="bl" rotWithShape="0"/>
                </a:effectLst>
                <a:latin typeface="American Typewriter" panose="02090604020004020304" pitchFamily="18" charset="77"/>
                <a:ea typeface="Apple Symbols" panose="02000000000000000000" pitchFamily="2" charset="-79"/>
                <a:cs typeface="Apple Symbols" panose="02000000000000000000" pitchFamily="2" charset="-79"/>
              </a:rPr>
              <a:t>AS A COMMUNITY</a:t>
            </a:r>
          </a:p>
          <a:p>
            <a:pPr algn="ctr"/>
            <a:r>
              <a:rPr lang="en-US" sz="9000" dirty="0">
                <a:ln w="0"/>
                <a:solidFill>
                  <a:schemeClr val="bg1"/>
                </a:solidFill>
                <a:effectLst>
                  <a:reflection blurRad="6350" stA="53000" endA="300" endPos="35500" dir="5400000" sy="-90000" algn="bl" rotWithShape="0"/>
                </a:effectLst>
                <a:latin typeface="American Typewriter" panose="02090604020004020304" pitchFamily="18" charset="77"/>
                <a:ea typeface="Apple Symbols" panose="02000000000000000000" pitchFamily="2" charset="-79"/>
                <a:cs typeface="Apple Symbols" panose="02000000000000000000" pitchFamily="2" charset="-79"/>
              </a:rPr>
              <a:t>WE CAN MAKE </a:t>
            </a:r>
          </a:p>
          <a:p>
            <a:pPr algn="ctr"/>
            <a:r>
              <a:rPr lang="en-US" sz="9000" dirty="0">
                <a:ln w="0"/>
                <a:solidFill>
                  <a:schemeClr val="bg1"/>
                </a:solidFill>
                <a:effectLst>
                  <a:reflection blurRad="6350" stA="53000" endA="300" endPos="35500" dir="5400000" sy="-90000" algn="bl" rotWithShape="0"/>
                </a:effectLst>
                <a:latin typeface="American Typewriter" panose="02090604020004020304" pitchFamily="18" charset="77"/>
                <a:ea typeface="Apple Symbols" panose="02000000000000000000" pitchFamily="2" charset="-79"/>
                <a:cs typeface="Apple Symbols" panose="02000000000000000000" pitchFamily="2" charset="-79"/>
              </a:rPr>
              <a:t>SHIFT</a:t>
            </a:r>
          </a:p>
          <a:p>
            <a:pPr algn="ctr"/>
            <a:r>
              <a:rPr lang="en-US" sz="9000" dirty="0">
                <a:ln w="0"/>
                <a:solidFill>
                  <a:schemeClr val="bg1"/>
                </a:solidFill>
                <a:effectLst>
                  <a:reflection blurRad="6350" stA="53000" endA="300" endPos="35500" dir="5400000" sy="-90000" algn="bl" rotWithShape="0"/>
                </a:effectLst>
                <a:latin typeface="American Typewriter" panose="02090604020004020304" pitchFamily="18" charset="77"/>
                <a:ea typeface="Apple Symbols" panose="02000000000000000000" pitchFamily="2" charset="-79"/>
                <a:cs typeface="Apple Symbols" panose="02000000000000000000" pitchFamily="2" charset="-79"/>
              </a:rPr>
              <a:t>HAPPEN</a:t>
            </a:r>
            <a:endParaRPr lang="en-US" sz="9000" dirty="0">
              <a:solidFill>
                <a:schemeClr val="bg1"/>
              </a:solidFill>
              <a:latin typeface="American Typewriter" panose="02090604020004020304" pitchFamily="18" charset="77"/>
              <a:ea typeface="Apple Symbols" panose="02000000000000000000" pitchFamily="2" charset="-79"/>
              <a:cs typeface="Apple Symbols" panose="02000000000000000000" pitchFamily="2" charset="-79"/>
            </a:endParaRPr>
          </a:p>
        </p:txBody>
      </p:sp>
      <p:sp>
        <p:nvSpPr>
          <p:cNvPr id="3" name="TextBox 2">
            <a:extLst>
              <a:ext uri="{FF2B5EF4-FFF2-40B4-BE49-F238E27FC236}">
                <a16:creationId xmlns:a16="http://schemas.microsoft.com/office/drawing/2014/main" id="{107F89A6-8CBE-424E-B53A-330927B8DBBD}"/>
              </a:ext>
            </a:extLst>
          </p:cNvPr>
          <p:cNvSpPr txBox="1"/>
          <p:nvPr/>
        </p:nvSpPr>
        <p:spPr>
          <a:xfrm>
            <a:off x="8358389" y="5975797"/>
            <a:ext cx="3069366" cy="646331"/>
          </a:xfrm>
          <a:prstGeom prst="rect">
            <a:avLst/>
          </a:prstGeom>
          <a:noFill/>
        </p:spPr>
        <p:txBody>
          <a:bodyPr wrap="none" rtlCol="0">
            <a:spAutoFit/>
          </a:bodyPr>
          <a:lstStyle/>
          <a:p>
            <a:r>
              <a:rPr lang="en-US" dirty="0"/>
              <a:t>Prepared by: Amanda Scott</a:t>
            </a:r>
          </a:p>
          <a:p>
            <a:r>
              <a:rPr lang="en-US" dirty="0"/>
              <a:t>                        August 2020</a:t>
            </a:r>
          </a:p>
        </p:txBody>
      </p:sp>
    </p:spTree>
    <p:extLst>
      <p:ext uri="{BB962C8B-B14F-4D97-AF65-F5344CB8AC3E}">
        <p14:creationId xmlns:p14="http://schemas.microsoft.com/office/powerpoint/2010/main" val="58938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331005-745D-41CE-AD33-3F84592E8705}"/>
              </a:ext>
            </a:extLst>
          </p:cNvPr>
          <p:cNvPicPr>
            <a:picLocks noChangeAspect="1"/>
          </p:cNvPicPr>
          <p:nvPr/>
        </p:nvPicPr>
        <p:blipFill>
          <a:blip r:embed="rId2"/>
          <a:stretch>
            <a:fillRect/>
          </a:stretch>
        </p:blipFill>
        <p:spPr>
          <a:xfrm>
            <a:off x="3296873" y="784720"/>
            <a:ext cx="5288560" cy="5288560"/>
          </a:xfrm>
          <a:prstGeom prst="rect">
            <a:avLst/>
          </a:prstGeom>
        </p:spPr>
      </p:pic>
    </p:spTree>
    <p:extLst>
      <p:ext uri="{BB962C8B-B14F-4D97-AF65-F5344CB8AC3E}">
        <p14:creationId xmlns:p14="http://schemas.microsoft.com/office/powerpoint/2010/main" val="31735562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E31C3-BBE3-41A2-A146-730CB4BE9A32}"/>
              </a:ext>
            </a:extLst>
          </p:cNvPr>
          <p:cNvSpPr>
            <a:spLocks noGrp="1"/>
          </p:cNvSpPr>
          <p:nvPr>
            <p:ph type="title"/>
          </p:nvPr>
        </p:nvSpPr>
        <p:spPr/>
        <p:txBody>
          <a:bodyPr>
            <a:normAutofit/>
          </a:bodyPr>
          <a:lstStyle/>
          <a:p>
            <a:pPr algn="ctr"/>
            <a:r>
              <a:rPr lang="en-CA" sz="3600" dirty="0">
                <a:latin typeface="Algerian" panose="04020705040A02060702" pitchFamily="82" charset="0"/>
              </a:rPr>
              <a:t>Community </a:t>
            </a:r>
            <a:br>
              <a:rPr lang="en-CA" sz="3600" dirty="0">
                <a:latin typeface="Algerian" panose="04020705040A02060702" pitchFamily="82" charset="0"/>
              </a:rPr>
            </a:br>
            <a:r>
              <a:rPr lang="en-CA" sz="3600" dirty="0">
                <a:latin typeface="Algerian" panose="04020705040A02060702" pitchFamily="82" charset="0"/>
              </a:rPr>
              <a:t>Programing </a:t>
            </a:r>
          </a:p>
        </p:txBody>
      </p:sp>
      <p:pic>
        <p:nvPicPr>
          <p:cNvPr id="5" name="Online Media 4" title="Community garden unites neighborhood">
            <a:hlinkClick r:id="" action="ppaction://media"/>
            <a:extLst>
              <a:ext uri="{FF2B5EF4-FFF2-40B4-BE49-F238E27FC236}">
                <a16:creationId xmlns:a16="http://schemas.microsoft.com/office/drawing/2014/main" id="{C3CC7F5B-BDBD-48E1-BBD2-7A24C96CF998}"/>
              </a:ext>
            </a:extLst>
          </p:cNvPr>
          <p:cNvPicPr>
            <a:picLocks noGrp="1" noRot="1" noChangeAspect="1"/>
          </p:cNvPicPr>
          <p:nvPr>
            <p:ph idx="1"/>
            <a:videoFile r:link="rId1"/>
          </p:nvPr>
        </p:nvPicPr>
        <p:blipFill>
          <a:blip r:embed="rId3"/>
          <a:stretch>
            <a:fillRect/>
          </a:stretch>
        </p:blipFill>
        <p:spPr>
          <a:xfrm>
            <a:off x="4548188" y="1233488"/>
            <a:ext cx="6911975" cy="3887787"/>
          </a:xfrm>
          <a:prstGeom prst="rect">
            <a:avLst/>
          </a:prstGeom>
        </p:spPr>
      </p:pic>
      <p:sp>
        <p:nvSpPr>
          <p:cNvPr id="4" name="Text Placeholder 3">
            <a:extLst>
              <a:ext uri="{FF2B5EF4-FFF2-40B4-BE49-F238E27FC236}">
                <a16:creationId xmlns:a16="http://schemas.microsoft.com/office/drawing/2014/main" id="{065323C3-BC68-4ED6-8872-D71323C3F6C4}"/>
              </a:ext>
            </a:extLst>
          </p:cNvPr>
          <p:cNvSpPr>
            <a:spLocks noGrp="1"/>
          </p:cNvSpPr>
          <p:nvPr>
            <p:ph type="body" sz="half" idx="2"/>
          </p:nvPr>
        </p:nvSpPr>
        <p:spPr/>
        <p:txBody>
          <a:bodyPr>
            <a:normAutofit fontScale="92500" lnSpcReduction="10000"/>
          </a:bodyPr>
          <a:lstStyle/>
          <a:p>
            <a:pPr algn="ctr"/>
            <a:r>
              <a:rPr lang="en-US" sz="1800" dirty="0">
                <a:ln>
                  <a:noFill/>
                </a:ln>
                <a:solidFill>
                  <a:schemeClr val="tx1">
                    <a:lumMod val="85000"/>
                  </a:schemeClr>
                </a:solidFill>
                <a:effectLst/>
                <a:latin typeface="Arial" panose="020B0604020202020204" pitchFamily="34" charset="0"/>
                <a:ea typeface="Arial Unicode MS"/>
                <a:cs typeface="Arial Unicode MS"/>
              </a:rPr>
              <a:t>Skills-oriented </a:t>
            </a:r>
            <a:r>
              <a:rPr lang="en-US" sz="1800" b="1" dirty="0">
                <a:ln>
                  <a:noFill/>
                </a:ln>
                <a:solidFill>
                  <a:schemeClr val="tx1">
                    <a:lumMod val="85000"/>
                  </a:schemeClr>
                </a:solidFill>
                <a:effectLst/>
                <a:latin typeface="Arial" panose="020B0604020202020204" pitchFamily="34" charset="0"/>
                <a:ea typeface="Arial Unicode MS"/>
                <a:cs typeface="Arial Unicode MS"/>
              </a:rPr>
              <a:t>programs</a:t>
            </a:r>
            <a:r>
              <a:rPr lang="en-US" sz="1800" dirty="0">
                <a:ln>
                  <a:noFill/>
                </a:ln>
                <a:solidFill>
                  <a:schemeClr val="tx1">
                    <a:lumMod val="85000"/>
                  </a:schemeClr>
                </a:solidFill>
                <a:effectLst/>
                <a:latin typeface="Arial" panose="020B0604020202020204" pitchFamily="34" charset="0"/>
                <a:ea typeface="Arial Unicode MS"/>
                <a:cs typeface="Arial Unicode MS"/>
              </a:rPr>
              <a:t> are among the most </a:t>
            </a:r>
            <a:r>
              <a:rPr lang="en-US" sz="1800" b="1" dirty="0">
                <a:ln>
                  <a:noFill/>
                </a:ln>
                <a:solidFill>
                  <a:schemeClr val="tx1">
                    <a:lumMod val="85000"/>
                  </a:schemeClr>
                </a:solidFill>
                <a:effectLst/>
                <a:latin typeface="Arial" panose="020B0604020202020204" pitchFamily="34" charset="0"/>
                <a:ea typeface="Arial Unicode MS"/>
                <a:cs typeface="Arial Unicode MS"/>
              </a:rPr>
              <a:t>effective</a:t>
            </a:r>
            <a:r>
              <a:rPr lang="en-US" sz="1800" dirty="0">
                <a:ln>
                  <a:noFill/>
                </a:ln>
                <a:solidFill>
                  <a:schemeClr val="tx1">
                    <a:lumMod val="85000"/>
                  </a:schemeClr>
                </a:solidFill>
                <a:effectLst/>
                <a:latin typeface="Arial" panose="020B0604020202020204" pitchFamily="34" charset="0"/>
                <a:ea typeface="Arial Unicode MS"/>
                <a:cs typeface="Arial Unicode MS"/>
              </a:rPr>
              <a:t> general strategies for reducing </a:t>
            </a:r>
            <a:r>
              <a:rPr lang="en-US" sz="1800" b="1" dirty="0">
                <a:ln>
                  <a:noFill/>
                </a:ln>
                <a:solidFill>
                  <a:schemeClr val="tx1">
                    <a:lumMod val="85000"/>
                  </a:schemeClr>
                </a:solidFill>
                <a:effectLst/>
                <a:latin typeface="Arial" panose="020B0604020202020204" pitchFamily="34" charset="0"/>
                <a:ea typeface="Arial Unicode MS"/>
                <a:cs typeface="Arial Unicode MS"/>
              </a:rPr>
              <a:t>youth violence</a:t>
            </a:r>
            <a:r>
              <a:rPr lang="en-US" sz="1800" dirty="0">
                <a:ln>
                  <a:noFill/>
                </a:ln>
                <a:solidFill>
                  <a:schemeClr val="tx1">
                    <a:lumMod val="85000"/>
                  </a:schemeClr>
                </a:solidFill>
                <a:effectLst/>
                <a:latin typeface="Arial" panose="020B0604020202020204" pitchFamily="34" charset="0"/>
                <a:ea typeface="Arial Unicode MS"/>
                <a:cs typeface="Arial Unicode MS"/>
              </a:rPr>
              <a:t> and risk factors for </a:t>
            </a:r>
            <a:r>
              <a:rPr lang="en-US" sz="1800" b="1" dirty="0">
                <a:ln>
                  <a:noFill/>
                </a:ln>
                <a:solidFill>
                  <a:schemeClr val="tx1">
                    <a:lumMod val="85000"/>
                  </a:schemeClr>
                </a:solidFill>
                <a:effectLst/>
                <a:latin typeface="Arial" panose="020B0604020202020204" pitchFamily="34" charset="0"/>
                <a:ea typeface="Arial Unicode MS"/>
                <a:cs typeface="Arial Unicode MS"/>
              </a:rPr>
              <a:t>youth violence</a:t>
            </a:r>
            <a:r>
              <a:rPr lang="en-US" sz="1800" dirty="0">
                <a:ln>
                  <a:noFill/>
                </a:ln>
                <a:solidFill>
                  <a:schemeClr val="tx1">
                    <a:lumMod val="85000"/>
                  </a:schemeClr>
                </a:solidFill>
                <a:effectLst/>
                <a:latin typeface="Arial" panose="020B0604020202020204" pitchFamily="34" charset="0"/>
                <a:ea typeface="Arial Unicode MS"/>
                <a:cs typeface="Arial Unicode MS"/>
              </a:rPr>
              <a:t>. In fact, </a:t>
            </a:r>
            <a:r>
              <a:rPr lang="en-US" sz="1800" b="1" dirty="0">
                <a:ln>
                  <a:noFill/>
                </a:ln>
                <a:solidFill>
                  <a:schemeClr val="tx1">
                    <a:lumMod val="85000"/>
                  </a:schemeClr>
                </a:solidFill>
                <a:effectLst/>
                <a:latin typeface="Arial" panose="020B0604020202020204" pitchFamily="34" charset="0"/>
                <a:ea typeface="Arial Unicode MS"/>
                <a:cs typeface="Arial Unicode MS"/>
              </a:rPr>
              <a:t>two</a:t>
            </a:r>
            <a:r>
              <a:rPr lang="it-IT" sz="1800" dirty="0">
                <a:ln>
                  <a:noFill/>
                </a:ln>
                <a:solidFill>
                  <a:schemeClr val="tx1">
                    <a:lumMod val="85000"/>
                  </a:schemeClr>
                </a:solidFill>
                <a:effectLst/>
                <a:latin typeface="Arial" panose="020B0604020202020204" pitchFamily="34" charset="0"/>
                <a:ea typeface="Arial Unicode MS"/>
                <a:cs typeface="Arial Unicode MS"/>
              </a:rPr>
              <a:t> universal </a:t>
            </a:r>
            <a:r>
              <a:rPr lang="en-US" sz="1800" b="1" dirty="0">
                <a:ln>
                  <a:noFill/>
                </a:ln>
                <a:solidFill>
                  <a:schemeClr val="tx1">
                    <a:lumMod val="85000"/>
                  </a:schemeClr>
                </a:solidFill>
                <a:effectLst/>
                <a:latin typeface="Arial" panose="020B0604020202020204" pitchFamily="34" charset="0"/>
                <a:ea typeface="Arial Unicode MS"/>
                <a:cs typeface="Arial Unicode MS"/>
              </a:rPr>
              <a:t>programs</a:t>
            </a:r>
            <a:r>
              <a:rPr lang="en-US" sz="1800" dirty="0">
                <a:ln>
                  <a:noFill/>
                </a:ln>
                <a:solidFill>
                  <a:schemeClr val="tx1">
                    <a:lumMod val="85000"/>
                  </a:schemeClr>
                </a:solidFill>
                <a:effectLst/>
                <a:latin typeface="Arial" panose="020B0604020202020204" pitchFamily="34" charset="0"/>
                <a:ea typeface="Arial Unicode MS"/>
                <a:cs typeface="Arial Unicode MS"/>
              </a:rPr>
              <a:t> that take this approach have met the </a:t>
            </a:r>
            <a:r>
              <a:rPr lang="it-IT" sz="1800" b="1" dirty="0">
                <a:ln>
                  <a:noFill/>
                </a:ln>
                <a:solidFill>
                  <a:schemeClr val="tx1">
                    <a:lumMod val="85000"/>
                  </a:schemeClr>
                </a:solidFill>
                <a:effectLst/>
                <a:latin typeface="Arial" panose="020B0604020202020204" pitchFamily="34" charset="0"/>
                <a:ea typeface="Arial Unicode MS"/>
                <a:cs typeface="Arial Unicode MS"/>
              </a:rPr>
              <a:t>criteria</a:t>
            </a:r>
            <a:r>
              <a:rPr lang="en-US" sz="1800" dirty="0">
                <a:ln>
                  <a:noFill/>
                </a:ln>
                <a:solidFill>
                  <a:schemeClr val="tx1">
                    <a:lumMod val="85000"/>
                  </a:schemeClr>
                </a:solidFill>
                <a:effectLst/>
                <a:latin typeface="Arial" panose="020B0604020202020204" pitchFamily="34" charset="0"/>
                <a:ea typeface="Arial Unicode MS"/>
                <a:cs typeface="Arial Unicode MS"/>
              </a:rPr>
              <a:t> for a Model </a:t>
            </a:r>
            <a:r>
              <a:rPr lang="en-US" sz="1800" b="1" dirty="0">
                <a:ln>
                  <a:noFill/>
                </a:ln>
                <a:solidFill>
                  <a:schemeClr val="tx1">
                    <a:lumMod val="85000"/>
                  </a:schemeClr>
                </a:solidFill>
                <a:effectLst/>
                <a:latin typeface="Arial" panose="020B0604020202020204" pitchFamily="34" charset="0"/>
                <a:ea typeface="Arial Unicode MS"/>
                <a:cs typeface="Arial Unicode MS"/>
              </a:rPr>
              <a:t>program</a:t>
            </a:r>
            <a:r>
              <a:rPr lang="en-US" sz="1800" dirty="0">
                <a:ln>
                  <a:noFill/>
                </a:ln>
                <a:solidFill>
                  <a:schemeClr val="tx1">
                    <a:lumMod val="85000"/>
                  </a:schemeClr>
                </a:solidFill>
                <a:effectLst/>
                <a:latin typeface="Arial" panose="020B0604020202020204" pitchFamily="34" charset="0"/>
                <a:ea typeface="Arial Unicode MS"/>
                <a:cs typeface="Arial Unicode MS"/>
              </a:rPr>
              <a:t>: Life Skills Training and the Midwestern </a:t>
            </a:r>
            <a:r>
              <a:rPr lang="en-CA" sz="1800" b="1" dirty="0">
                <a:ln>
                  <a:noFill/>
                </a:ln>
                <a:solidFill>
                  <a:schemeClr val="tx1">
                    <a:lumMod val="85000"/>
                  </a:schemeClr>
                </a:solidFill>
                <a:effectLst/>
                <a:latin typeface="Arial" panose="020B0604020202020204" pitchFamily="34" charset="0"/>
                <a:ea typeface="Arial Unicode MS"/>
                <a:cs typeface="Arial Unicode MS"/>
              </a:rPr>
              <a:t>Prevention</a:t>
            </a:r>
            <a:r>
              <a:rPr lang="pt-PT" sz="1800" dirty="0">
                <a:ln>
                  <a:noFill/>
                </a:ln>
                <a:solidFill>
                  <a:schemeClr val="tx1">
                    <a:lumMod val="85000"/>
                  </a:schemeClr>
                </a:solidFill>
                <a:effectLst/>
                <a:latin typeface="Arial" panose="020B0604020202020204" pitchFamily="34" charset="0"/>
                <a:ea typeface="Arial Unicode MS"/>
                <a:cs typeface="Arial Unicode MS"/>
              </a:rPr>
              <a:t> Project.” </a:t>
            </a:r>
            <a:endParaRPr lang="en-CA" sz="1800" dirty="0">
              <a:ln>
                <a:noFill/>
              </a:ln>
              <a:solidFill>
                <a:schemeClr val="tx1">
                  <a:lumMod val="85000"/>
                </a:schemeClr>
              </a:solidFill>
              <a:effectLst/>
              <a:latin typeface="Helvetica Neue"/>
              <a:ea typeface="Arial Unicode MS"/>
              <a:cs typeface="Arial Unicode MS"/>
            </a:endParaRPr>
          </a:p>
          <a:p>
            <a:endParaRPr lang="en-CA" dirty="0"/>
          </a:p>
        </p:txBody>
      </p:sp>
      <p:sp>
        <p:nvSpPr>
          <p:cNvPr id="7" name="TextBox 6">
            <a:extLst>
              <a:ext uri="{FF2B5EF4-FFF2-40B4-BE49-F238E27FC236}">
                <a16:creationId xmlns:a16="http://schemas.microsoft.com/office/drawing/2014/main" id="{C3D3E45E-4DDE-4366-A922-4EBE3B0695A8}"/>
              </a:ext>
            </a:extLst>
          </p:cNvPr>
          <p:cNvSpPr txBox="1"/>
          <p:nvPr/>
        </p:nvSpPr>
        <p:spPr>
          <a:xfrm>
            <a:off x="6251896" y="5123636"/>
            <a:ext cx="6094602" cy="261610"/>
          </a:xfrm>
          <a:prstGeom prst="rect">
            <a:avLst/>
          </a:prstGeom>
          <a:noFill/>
        </p:spPr>
        <p:txBody>
          <a:bodyPr wrap="square">
            <a:spAutoFit/>
          </a:bodyPr>
          <a:lstStyle/>
          <a:p>
            <a:r>
              <a:rPr lang="en-CA" sz="1100" dirty="0">
                <a:hlinkClick r:id="rId4"/>
              </a:rPr>
              <a:t>https://www.youtube.com/watch?v=XVUfDHEUKg0</a:t>
            </a:r>
            <a:endParaRPr lang="en-CA" sz="1100" dirty="0"/>
          </a:p>
        </p:txBody>
      </p:sp>
    </p:spTree>
    <p:extLst>
      <p:ext uri="{BB962C8B-B14F-4D97-AF65-F5344CB8AC3E}">
        <p14:creationId xmlns:p14="http://schemas.microsoft.com/office/powerpoint/2010/main" val="27895513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4696D6-66B5-4EE1-8770-7A95B162B807}"/>
              </a:ext>
            </a:extLst>
          </p:cNvPr>
          <p:cNvSpPr/>
          <p:nvPr/>
        </p:nvSpPr>
        <p:spPr>
          <a:xfrm>
            <a:off x="2413491" y="2673720"/>
            <a:ext cx="7063024" cy="923330"/>
          </a:xfrm>
          <a:prstGeom prst="rect">
            <a:avLst/>
          </a:prstGeom>
          <a:noFill/>
        </p:spPr>
        <p:txBody>
          <a:bodyPr wrap="none" lIns="91440" tIns="45720" rIns="91440" bIns="45720">
            <a:spAutoFit/>
          </a:bodyPr>
          <a:lstStyle/>
          <a:p>
            <a:pPr algn="ctr"/>
            <a:r>
              <a:rPr lang="en-US" sz="5400" b="1" cap="none" spc="0" dirty="0">
                <a:ln w="9525">
                  <a:solidFill>
                    <a:srgbClr val="00B0F0"/>
                  </a:solidFill>
                  <a:prstDash val="solid"/>
                </a:ln>
                <a:solidFill>
                  <a:srgbClr val="00B050"/>
                </a:solidFill>
                <a:effectLst>
                  <a:outerShdw blurRad="12700" dist="38100" dir="2700000" algn="tl" rotWithShape="0">
                    <a:schemeClr val="accent5">
                      <a:lumMod val="60000"/>
                      <a:lumOff val="40000"/>
                    </a:schemeClr>
                  </a:outerShdw>
                </a:effectLst>
              </a:rPr>
              <a:t>Community Gardens</a:t>
            </a:r>
          </a:p>
        </p:txBody>
      </p:sp>
      <p:sp>
        <p:nvSpPr>
          <p:cNvPr id="7" name="Thought Bubble: Cloud 6">
            <a:extLst>
              <a:ext uri="{FF2B5EF4-FFF2-40B4-BE49-F238E27FC236}">
                <a16:creationId xmlns:a16="http://schemas.microsoft.com/office/drawing/2014/main" id="{9D84F560-DF21-4570-88D7-DC0A63C252C5}"/>
              </a:ext>
            </a:extLst>
          </p:cNvPr>
          <p:cNvSpPr/>
          <p:nvPr/>
        </p:nvSpPr>
        <p:spPr>
          <a:xfrm>
            <a:off x="7969541" y="117446"/>
            <a:ext cx="3598877" cy="2290194"/>
          </a:xfrm>
          <a:prstGeom prst="cloudCallout">
            <a:avLst>
              <a:gd name="adj1" fmla="val -34120"/>
              <a:gd name="adj2" fmla="val 70192"/>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sz="1400" dirty="0">
                <a:solidFill>
                  <a:srgbClr val="333333"/>
                </a:solidFill>
                <a:effectLst/>
                <a:latin typeface="Helvetica" panose="020B0604020202020204" pitchFamily="34" charset="0"/>
                <a:ea typeface="Calibri" panose="020F0502020204030204" pitchFamily="34" charset="0"/>
              </a:rPr>
              <a:t>Community gardens are one way that residents have mobilized to beautify urban neighborhoods, improve access to fresh produce, and engage youth</a:t>
            </a:r>
            <a:endParaRPr lang="en-CA" sz="1400" dirty="0"/>
          </a:p>
        </p:txBody>
      </p:sp>
      <p:sp>
        <p:nvSpPr>
          <p:cNvPr id="9" name="Thought Bubble: Cloud 8">
            <a:extLst>
              <a:ext uri="{FF2B5EF4-FFF2-40B4-BE49-F238E27FC236}">
                <a16:creationId xmlns:a16="http://schemas.microsoft.com/office/drawing/2014/main" id="{D3AC6D79-C235-4897-B7FA-754CCAB6A555}"/>
              </a:ext>
            </a:extLst>
          </p:cNvPr>
          <p:cNvSpPr/>
          <p:nvPr/>
        </p:nvSpPr>
        <p:spPr>
          <a:xfrm>
            <a:off x="237688" y="117446"/>
            <a:ext cx="3898084" cy="2423234"/>
          </a:xfrm>
          <a:prstGeom prst="cloudCallout">
            <a:avLst>
              <a:gd name="adj1" fmla="val 30216"/>
              <a:gd name="adj2" fmla="val 67628"/>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sz="1050" dirty="0">
                <a:solidFill>
                  <a:srgbClr val="333333"/>
                </a:solidFill>
                <a:effectLst/>
                <a:latin typeface="Helvetica" panose="020B0604020202020204" pitchFamily="34" charset="0"/>
                <a:ea typeface="Calibri" panose="020F0502020204030204" pitchFamily="34" charset="0"/>
              </a:rPr>
              <a:t>provided opportunities for constructive activities, contributions to the community, relationship and interpersonal skill development, informal social control, exploring cognitive and behavioral competence, and improved nutrition. Community gardens promoted developmental assets for involved youth while improving their access to and consumption of healthy foods</a:t>
            </a:r>
            <a:endParaRPr lang="en-CA" sz="1050" dirty="0"/>
          </a:p>
        </p:txBody>
      </p:sp>
      <p:sp>
        <p:nvSpPr>
          <p:cNvPr id="10" name="Thought Bubble: Cloud 9">
            <a:extLst>
              <a:ext uri="{FF2B5EF4-FFF2-40B4-BE49-F238E27FC236}">
                <a16:creationId xmlns:a16="http://schemas.microsoft.com/office/drawing/2014/main" id="{32EBC11D-CFD6-45F1-A705-B4B31578BAC8}"/>
              </a:ext>
            </a:extLst>
          </p:cNvPr>
          <p:cNvSpPr/>
          <p:nvPr/>
        </p:nvSpPr>
        <p:spPr>
          <a:xfrm>
            <a:off x="402672" y="3865498"/>
            <a:ext cx="4194495" cy="2692866"/>
          </a:xfrm>
          <a:prstGeom prst="cloudCallout">
            <a:avLst>
              <a:gd name="adj1" fmla="val 72167"/>
              <a:gd name="adj2" fmla="val -4715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rgbClr val="333333"/>
                </a:solidFill>
                <a:effectLst/>
                <a:latin typeface="Helvetica" panose="020B0604020202020204" pitchFamily="34" charset="0"/>
                <a:ea typeface="Calibri" panose="020F0502020204030204" pitchFamily="34" charset="0"/>
              </a:rPr>
              <a:t>opening of a community garden has a statistically significant positive impact on residential properties within 1000 feet of the garden, and that the impact increases over time. We find that gardens have the greatest impact in the most disadvantaged neighborhoods</a:t>
            </a:r>
            <a:endParaRPr lang="en-CA" sz="1400" dirty="0"/>
          </a:p>
        </p:txBody>
      </p:sp>
      <p:sp>
        <p:nvSpPr>
          <p:cNvPr id="11" name="Thought Bubble: Cloud 10">
            <a:extLst>
              <a:ext uri="{FF2B5EF4-FFF2-40B4-BE49-F238E27FC236}">
                <a16:creationId xmlns:a16="http://schemas.microsoft.com/office/drawing/2014/main" id="{FD5141D9-D18A-4E84-A9C9-6CDDE4668E38}"/>
              </a:ext>
            </a:extLst>
          </p:cNvPr>
          <p:cNvSpPr/>
          <p:nvPr/>
        </p:nvSpPr>
        <p:spPr>
          <a:xfrm>
            <a:off x="7516535" y="4317320"/>
            <a:ext cx="3598877" cy="2069070"/>
          </a:xfrm>
          <a:prstGeom prst="cloudCallout">
            <a:avLst>
              <a:gd name="adj1" fmla="val -37150"/>
              <a:gd name="adj2" fmla="val -8265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rgbClr val="333333"/>
                </a:solidFill>
                <a:effectLst/>
                <a:latin typeface="Helvetica" panose="020B0604020202020204" pitchFamily="34" charset="0"/>
                <a:ea typeface="Calibri" panose="020F0502020204030204" pitchFamily="34" charset="0"/>
              </a:rPr>
              <a:t>gardens give rise to a range of social processes, including social connections, reciprocity, mutual trust, collective decision-making, civic engagement and community building, all important processes associated with improving individual health and strengthening neighborhoods</a:t>
            </a:r>
            <a:endParaRPr lang="en-CA" sz="1100" dirty="0"/>
          </a:p>
        </p:txBody>
      </p:sp>
      <p:pic>
        <p:nvPicPr>
          <p:cNvPr id="12" name="Picture 11">
            <a:extLst>
              <a:ext uri="{FF2B5EF4-FFF2-40B4-BE49-F238E27FC236}">
                <a16:creationId xmlns:a16="http://schemas.microsoft.com/office/drawing/2014/main" id="{30150E50-1C1C-4657-97B3-47C2A0E871F1}"/>
              </a:ext>
            </a:extLst>
          </p:cNvPr>
          <p:cNvPicPr>
            <a:picLocks noChangeAspect="1"/>
          </p:cNvPicPr>
          <p:nvPr/>
        </p:nvPicPr>
        <p:blipFill>
          <a:blip r:embed="rId2"/>
          <a:stretch>
            <a:fillRect/>
          </a:stretch>
        </p:blipFill>
        <p:spPr>
          <a:xfrm>
            <a:off x="4895369" y="391005"/>
            <a:ext cx="2314575" cy="1743075"/>
          </a:xfrm>
          <a:prstGeom prst="rect">
            <a:avLst/>
          </a:prstGeom>
        </p:spPr>
      </p:pic>
    </p:spTree>
    <p:extLst>
      <p:ext uri="{BB962C8B-B14F-4D97-AF65-F5344CB8AC3E}">
        <p14:creationId xmlns:p14="http://schemas.microsoft.com/office/powerpoint/2010/main" val="2021218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3EBA51-EEA7-439F-9FC0-026BB3F07766}"/>
              </a:ext>
            </a:extLst>
          </p:cNvPr>
          <p:cNvSpPr txBox="1"/>
          <p:nvPr/>
        </p:nvSpPr>
        <p:spPr>
          <a:xfrm>
            <a:off x="2879521" y="513581"/>
            <a:ext cx="6094602" cy="5504071"/>
          </a:xfrm>
          <a:prstGeom prst="rect">
            <a:avLst/>
          </a:prstGeom>
          <a:noFill/>
        </p:spPr>
        <p:txBody>
          <a:bodyPr wrap="square">
            <a:spAutoFit/>
          </a:bodyPr>
          <a:lstStyle/>
          <a:p>
            <a:pPr algn="ctr">
              <a:lnSpc>
                <a:spcPts val="1875"/>
              </a:lnSpc>
              <a:spcAft>
                <a:spcPts val="750"/>
              </a:spcAft>
            </a:pPr>
            <a:r>
              <a:rPr lang="en-CA" sz="1800" dirty="0">
                <a:solidFill>
                  <a:srgbClr val="00B050"/>
                </a:solidFill>
                <a:effectLst/>
                <a:latin typeface="Helvetica Neue"/>
                <a:ea typeface="Times New Roman" panose="02020603050405020304" pitchFamily="18" charset="0"/>
                <a:cs typeface="Times New Roman" panose="02020603050405020304" pitchFamily="18" charset="0"/>
              </a:rPr>
              <a:t>Community gardens are collaborative projects on shared open spaces where participants share in the maintenance and products of the garden, including healthful and affordable fresh fruits and vegetables.</a:t>
            </a:r>
          </a:p>
          <a:p>
            <a:pPr algn="ctr">
              <a:lnSpc>
                <a:spcPts val="1875"/>
              </a:lnSpc>
              <a:spcAft>
                <a:spcPts val="750"/>
              </a:spcAft>
            </a:pPr>
            <a:endParaRPr lang="en-CA" dirty="0">
              <a:solidFill>
                <a:srgbClr val="00B050"/>
              </a:solidFill>
              <a:latin typeface="Helvetica Neue"/>
              <a:ea typeface="Calibri" panose="020F0502020204030204" pitchFamily="34" charset="0"/>
              <a:cs typeface="Times New Roman" panose="02020603050405020304" pitchFamily="18" charset="0"/>
            </a:endParaRPr>
          </a:p>
          <a:p>
            <a:pPr algn="ctr">
              <a:lnSpc>
                <a:spcPts val="1875"/>
              </a:lnSpc>
              <a:spcAft>
                <a:spcPts val="750"/>
              </a:spcAft>
            </a:pPr>
            <a:endParaRPr lang="en-CA"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ts val="1875"/>
              </a:lnSpc>
              <a:spcAft>
                <a:spcPts val="750"/>
              </a:spcAft>
            </a:pPr>
            <a:r>
              <a:rPr lang="en-CA" sz="180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Gardens may offer physical and mental health benefits by providing opportunities to</a:t>
            </a:r>
            <a:endParaRPr lang="en-CA" sz="20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875"/>
              </a:lnSpc>
              <a:spcAft>
                <a:spcPts val="800"/>
              </a:spcAft>
              <a:buSzPts val="1000"/>
              <a:buFont typeface="Symbol" panose="05050102010706020507" pitchFamily="18" charset="2"/>
              <a:buChar char=""/>
              <a:tabLst>
                <a:tab pos="457200" algn="l"/>
              </a:tabLst>
            </a:pPr>
            <a:r>
              <a:rPr lang="en-CA" sz="180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Eat healthy fresh fruits and vegetables.</a:t>
            </a:r>
            <a:endParaRPr lang="en-CA" sz="20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875"/>
              </a:lnSpc>
              <a:spcAft>
                <a:spcPts val="800"/>
              </a:spcAft>
              <a:buSzPts val="1000"/>
              <a:buFont typeface="Symbol" panose="05050102010706020507" pitchFamily="18" charset="2"/>
              <a:buChar char=""/>
              <a:tabLst>
                <a:tab pos="457200" algn="l"/>
              </a:tabLst>
            </a:pPr>
            <a:r>
              <a:rPr lang="en-CA" sz="180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Engage in physical activity, skill building, and creating green space.</a:t>
            </a:r>
            <a:endParaRPr lang="en-CA" sz="20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875"/>
              </a:lnSpc>
              <a:spcAft>
                <a:spcPts val="800"/>
              </a:spcAft>
              <a:buSzPts val="1000"/>
              <a:buFont typeface="Symbol" panose="05050102010706020507" pitchFamily="18" charset="2"/>
              <a:buChar char=""/>
              <a:tabLst>
                <a:tab pos="457200" algn="l"/>
              </a:tabLst>
            </a:pPr>
            <a:r>
              <a:rPr lang="en-CA" sz="180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Beautify vacant lots.</a:t>
            </a:r>
            <a:endParaRPr lang="en-CA" sz="20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875"/>
              </a:lnSpc>
              <a:spcAft>
                <a:spcPts val="800"/>
              </a:spcAft>
              <a:buSzPts val="1000"/>
              <a:buFont typeface="Symbol" panose="05050102010706020507" pitchFamily="18" charset="2"/>
              <a:buChar char=""/>
              <a:tabLst>
                <a:tab pos="457200" algn="l"/>
              </a:tabLst>
            </a:pPr>
            <a:r>
              <a:rPr lang="en-CA" sz="180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Revitalize communities in industrial areas.</a:t>
            </a:r>
            <a:endParaRPr lang="en-CA" sz="20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875"/>
              </a:lnSpc>
              <a:spcAft>
                <a:spcPts val="800"/>
              </a:spcAft>
              <a:buSzPts val="1000"/>
              <a:buFont typeface="Symbol" panose="05050102010706020507" pitchFamily="18" charset="2"/>
              <a:buChar char=""/>
              <a:tabLst>
                <a:tab pos="457200" algn="l"/>
              </a:tabLst>
            </a:pPr>
            <a:r>
              <a:rPr lang="en-CA" sz="180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Revive and beautify public parks.</a:t>
            </a:r>
            <a:endParaRPr lang="en-CA" sz="20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875"/>
              </a:lnSpc>
              <a:spcAft>
                <a:spcPts val="800"/>
              </a:spcAft>
              <a:buSzPts val="1000"/>
              <a:buFont typeface="Symbol" panose="05050102010706020507" pitchFamily="18" charset="2"/>
              <a:buChar char=""/>
              <a:tabLst>
                <a:tab pos="457200" algn="l"/>
              </a:tabLst>
            </a:pPr>
            <a:r>
              <a:rPr lang="en-CA" sz="180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Create green rooftops.</a:t>
            </a:r>
            <a:endParaRPr lang="en-CA" sz="20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875"/>
              </a:lnSpc>
              <a:spcAft>
                <a:spcPts val="800"/>
              </a:spcAft>
              <a:buSzPts val="1000"/>
              <a:buFont typeface="Symbol" panose="05050102010706020507" pitchFamily="18" charset="2"/>
              <a:buChar char=""/>
              <a:tabLst>
                <a:tab pos="457200" algn="l"/>
              </a:tabLst>
            </a:pPr>
            <a:r>
              <a:rPr lang="en-CA" sz="1800" dirty="0">
                <a:solidFill>
                  <a:schemeClr val="tx1">
                    <a:lumMod val="85000"/>
                  </a:schemeClr>
                </a:solidFill>
                <a:effectLst/>
                <a:latin typeface="Helvetica Neue"/>
                <a:ea typeface="Times New Roman" panose="02020603050405020304" pitchFamily="18" charset="0"/>
                <a:cs typeface="Times New Roman" panose="02020603050405020304" pitchFamily="18" charset="0"/>
              </a:rPr>
              <a:t>Decrease violence in some neighborhoods, and improve social well-being through strengthening social connections.</a:t>
            </a:r>
            <a:endParaRPr lang="en-CA" sz="2000" dirty="0">
              <a:solidFill>
                <a:schemeClr val="tx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E055763-AF32-4034-AEED-4EC2ED3DCA8F}"/>
              </a:ext>
            </a:extLst>
          </p:cNvPr>
          <p:cNvSpPr txBox="1"/>
          <p:nvPr/>
        </p:nvSpPr>
        <p:spPr>
          <a:xfrm>
            <a:off x="3441584" y="6362861"/>
            <a:ext cx="6094602" cy="261610"/>
          </a:xfrm>
          <a:prstGeom prst="rect">
            <a:avLst/>
          </a:prstGeom>
          <a:noFill/>
        </p:spPr>
        <p:txBody>
          <a:bodyPr wrap="square">
            <a:spAutoFit/>
          </a:bodyPr>
          <a:lstStyle/>
          <a:p>
            <a:r>
              <a:rPr lang="en-CA" sz="1100" dirty="0">
                <a:hlinkClick r:id="rId2"/>
              </a:rPr>
              <a:t>https://www.cdc.gov/healthyplaces/healthtopics/healthyfood/community.htm</a:t>
            </a:r>
            <a:endParaRPr lang="en-CA" sz="1100" dirty="0"/>
          </a:p>
        </p:txBody>
      </p:sp>
    </p:spTree>
    <p:extLst>
      <p:ext uri="{BB962C8B-B14F-4D97-AF65-F5344CB8AC3E}">
        <p14:creationId xmlns:p14="http://schemas.microsoft.com/office/powerpoint/2010/main" val="31407549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C7C81-E8C1-484C-9792-ACC80D652290}"/>
              </a:ext>
            </a:extLst>
          </p:cNvPr>
          <p:cNvPicPr>
            <a:picLocks noChangeAspect="1"/>
          </p:cNvPicPr>
          <p:nvPr/>
        </p:nvPicPr>
        <p:blipFill>
          <a:blip r:embed="rId2"/>
          <a:stretch>
            <a:fillRect/>
          </a:stretch>
        </p:blipFill>
        <p:spPr>
          <a:xfrm>
            <a:off x="2629956" y="234505"/>
            <a:ext cx="6932087" cy="6388987"/>
          </a:xfrm>
          <a:prstGeom prst="rect">
            <a:avLst/>
          </a:prstGeom>
        </p:spPr>
      </p:pic>
      <p:sp>
        <p:nvSpPr>
          <p:cNvPr id="2" name="TextBox 1">
            <a:extLst>
              <a:ext uri="{FF2B5EF4-FFF2-40B4-BE49-F238E27FC236}">
                <a16:creationId xmlns:a16="http://schemas.microsoft.com/office/drawing/2014/main" id="{137D960D-BB48-4723-AA0E-32AE57ED0CF9}"/>
              </a:ext>
            </a:extLst>
          </p:cNvPr>
          <p:cNvSpPr txBox="1"/>
          <p:nvPr/>
        </p:nvSpPr>
        <p:spPr>
          <a:xfrm>
            <a:off x="188163" y="2037546"/>
            <a:ext cx="12003837" cy="3785652"/>
          </a:xfrm>
          <a:prstGeom prst="rect">
            <a:avLst/>
          </a:prstGeom>
          <a:noFill/>
        </p:spPr>
        <p:txBody>
          <a:bodyPr wrap="square" rtlCol="0">
            <a:spAutoFit/>
          </a:bodyPr>
          <a:lstStyle/>
          <a:p>
            <a:pPr algn="ctr"/>
            <a:r>
              <a:rPr lang="en-CA" sz="6000" dirty="0">
                <a:solidFill>
                  <a:schemeClr val="bg1"/>
                </a:solidFill>
                <a:latin typeface="AR BLANCA" panose="02000000000000000000" pitchFamily="2" charset="0"/>
              </a:rPr>
              <a:t>POWER IS THE ABILITY TO DO GOOD THINGS FOR OTHERS</a:t>
            </a:r>
          </a:p>
          <a:p>
            <a:pPr algn="ctr"/>
            <a:r>
              <a:rPr lang="en-CA" sz="6000" dirty="0">
                <a:solidFill>
                  <a:schemeClr val="bg1"/>
                </a:solidFill>
                <a:latin typeface="AR BLANCA" panose="02000000000000000000" pitchFamily="2" charset="0"/>
              </a:rPr>
              <a:t>                                                    </a:t>
            </a:r>
          </a:p>
          <a:p>
            <a:pPr algn="ctr"/>
            <a:r>
              <a:rPr lang="en-CA" sz="6000" dirty="0">
                <a:solidFill>
                  <a:schemeClr val="bg1"/>
                </a:solidFill>
                <a:latin typeface="AR BLANCA" panose="02000000000000000000" pitchFamily="2" charset="0"/>
              </a:rPr>
              <a:t>-Brooke Astor</a:t>
            </a:r>
          </a:p>
        </p:txBody>
      </p:sp>
    </p:spTree>
    <p:extLst>
      <p:ext uri="{BB962C8B-B14F-4D97-AF65-F5344CB8AC3E}">
        <p14:creationId xmlns:p14="http://schemas.microsoft.com/office/powerpoint/2010/main" val="33526089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lobVTI">
  <a:themeElements>
    <a:clrScheme name="AnalogousFromLightSeed_2SEEDS">
      <a:dk1>
        <a:srgbClr val="000000"/>
      </a:dk1>
      <a:lt1>
        <a:srgbClr val="FFFFFF"/>
      </a:lt1>
      <a:dk2>
        <a:srgbClr val="243541"/>
      </a:dk2>
      <a:lt2>
        <a:srgbClr val="E2E3E8"/>
      </a:lt2>
      <a:accent1>
        <a:srgbClr val="A9A274"/>
      </a:accent1>
      <a:accent2>
        <a:srgbClr val="BB9B82"/>
      </a:accent2>
      <a:accent3>
        <a:srgbClr val="9AA57D"/>
      </a:accent3>
      <a:accent4>
        <a:srgbClr val="73A9A9"/>
      </a:accent4>
      <a:accent5>
        <a:srgbClr val="84A6BD"/>
      </a:accent5>
      <a:accent6>
        <a:srgbClr val="7F89BA"/>
      </a:accent6>
      <a:hlink>
        <a:srgbClr val="717AB2"/>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1070</TotalTime>
  <Words>6156</Words>
  <Application>Microsoft Macintosh PowerPoint</Application>
  <PresentationFormat>Widescreen</PresentationFormat>
  <Paragraphs>350</Paragraphs>
  <Slides>46</Slides>
  <Notes>0</Notes>
  <HiddenSlides>0</HiddenSlides>
  <MMClips>4</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46</vt:i4>
      </vt:variant>
    </vt:vector>
  </HeadingPairs>
  <TitlesOfParts>
    <vt:vector size="71" baseType="lpstr">
      <vt:lpstr>Algerian</vt:lpstr>
      <vt:lpstr>Allessa Script</vt:lpstr>
      <vt:lpstr>American Typewriter</vt:lpstr>
      <vt:lpstr>AR BLANCA</vt:lpstr>
      <vt:lpstr>Arial</vt:lpstr>
      <vt:lpstr>Avenir Next LT Pro</vt:lpstr>
      <vt:lpstr>Bell MT</vt:lpstr>
      <vt:lpstr>Bernard MT Condensed</vt:lpstr>
      <vt:lpstr>Calibri</vt:lpstr>
      <vt:lpstr>Franklin Gothic Heavy</vt:lpstr>
      <vt:lpstr>Garamond</vt:lpstr>
      <vt:lpstr>Helvetica</vt:lpstr>
      <vt:lpstr>Helvetica Neue</vt:lpstr>
      <vt:lpstr>Lato</vt:lpstr>
      <vt:lpstr>NonBreakingSpaceOverride</vt:lpstr>
      <vt:lpstr>Northern Lights CAPS</vt:lpstr>
      <vt:lpstr>Open Sans</vt:lpstr>
      <vt:lpstr>Oswald</vt:lpstr>
      <vt:lpstr>Roboto</vt:lpstr>
      <vt:lpstr>Sagona Book</vt:lpstr>
      <vt:lpstr>Symbol</vt:lpstr>
      <vt:lpstr>The Hand Extrablack</vt:lpstr>
      <vt:lpstr>Times New Roman</vt:lpstr>
      <vt:lpstr>Wingdings</vt:lpstr>
      <vt:lpstr>BlobVTI</vt:lpstr>
      <vt:lpstr>PowerPoint Presentation</vt:lpstr>
      <vt:lpstr>As a human we need to feel a reason to wake up in the morning, before we have a motive to Make Shift Happen. This is why we need to incorporate Hierarchy. Maslow’s Hierarchy demonstrates the motivation model outlining our deficiency or deprivation needs (“D-needs”) in that their lack of satisfaction causes a deficiency that motivates people to meet these needs. Physiological needs, the lowest level on the hierarchy, include necessities such as air, food, and water. These tend to be satisfied for most people, but they become predominant when unmet. The top level of the pyramid is considered growth needs. The lower level needs must be satisfied before higher-order needs can influence behavior.</vt:lpstr>
      <vt:lpstr>1. Biological and physiological needs - air, food, drink, shelter, warmth, sex, sleep, etc. 2. Safety needs - protection from elements, security, order, law, stability, freedom from fear. 3. Love and belongingness needs - friendship, intimacy, trust, and acceptance, receiving and giving affection and love. Affiliating, being part of a group (family, friends, work). 4. Esteem needs - which Maslow classified into two categories: (i) esteem for oneself (dignity, achievement, mastery, independence) and (ii) the desire for reputation or respect from others (e.g., status, prestige). 5. Cognitive needs - knowledge and understanding, curiosity, exploration, need for meaning and predictability. 6. Aesthetic needs - appreciation and search for beauty, balance, form, etc.  7. Self-actualization needs - realizing personal potential, self-fulfillment, seeking personal growth and peak experiences. A desire “to become everything one is capable of becoming”(Maslow, 1987, p. 64).  8. Transcendence needs - A person is motivated by values which transcend beyond the personal self (e.g., mystical experiences and certain experiences with nature, aesthetic experiences, sexual experiences, service to others, the pursuit of science, religious faith, etc.). </vt:lpstr>
      <vt:lpstr>So How Can We Meet These Needs For The Vulnerable?</vt:lpstr>
      <vt:lpstr>PowerPoint Presentation</vt:lpstr>
      <vt:lpstr>Community  Programing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Karen Driedger</cp:lastModifiedBy>
  <cp:revision>17</cp:revision>
  <dcterms:modified xsi:type="dcterms:W3CDTF">2020-10-07T23:06:49Z</dcterms:modified>
</cp:coreProperties>
</file>